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65"/>
  </p:notesMasterIdLst>
  <p:handoutMasterIdLst>
    <p:handoutMasterId r:id="rId66"/>
  </p:handoutMasterIdLst>
  <p:sldIdLst>
    <p:sldId id="516" r:id="rId3"/>
    <p:sldId id="358" r:id="rId4"/>
    <p:sldId id="430" r:id="rId5"/>
    <p:sldId id="440" r:id="rId6"/>
    <p:sldId id="367" r:id="rId7"/>
    <p:sldId id="482" r:id="rId8"/>
    <p:sldId id="481" r:id="rId9"/>
    <p:sldId id="470" r:id="rId10"/>
    <p:sldId id="385" r:id="rId11"/>
    <p:sldId id="474" r:id="rId12"/>
    <p:sldId id="473" r:id="rId13"/>
    <p:sldId id="448" r:id="rId14"/>
    <p:sldId id="515" r:id="rId15"/>
    <p:sldId id="438" r:id="rId16"/>
    <p:sldId id="460" r:id="rId17"/>
    <p:sldId id="445" r:id="rId18"/>
    <p:sldId id="384" r:id="rId19"/>
    <p:sldId id="478" r:id="rId20"/>
    <p:sldId id="466" r:id="rId21"/>
    <p:sldId id="461" r:id="rId22"/>
    <p:sldId id="487" r:id="rId23"/>
    <p:sldId id="477" r:id="rId24"/>
    <p:sldId id="423" r:id="rId25"/>
    <p:sldId id="424" r:id="rId26"/>
    <p:sldId id="452" r:id="rId27"/>
    <p:sldId id="451" r:id="rId28"/>
    <p:sldId id="449" r:id="rId29"/>
    <p:sldId id="425" r:id="rId30"/>
    <p:sldId id="459" r:id="rId31"/>
    <p:sldId id="488" r:id="rId32"/>
    <p:sldId id="468" r:id="rId33"/>
    <p:sldId id="489" r:id="rId34"/>
    <p:sldId id="492" r:id="rId35"/>
    <p:sldId id="467" r:id="rId36"/>
    <p:sldId id="513" r:id="rId37"/>
    <p:sldId id="469" r:id="rId38"/>
    <p:sldId id="511" r:id="rId39"/>
    <p:sldId id="498" r:id="rId40"/>
    <p:sldId id="458" r:id="rId41"/>
    <p:sldId id="500" r:id="rId42"/>
    <p:sldId id="501" r:id="rId43"/>
    <p:sldId id="502" r:id="rId44"/>
    <p:sldId id="499" r:id="rId45"/>
    <p:sldId id="420" r:id="rId46"/>
    <p:sldId id="375" r:id="rId47"/>
    <p:sldId id="374" r:id="rId48"/>
    <p:sldId id="491" r:id="rId49"/>
    <p:sldId id="475" r:id="rId50"/>
    <p:sldId id="472" r:id="rId51"/>
    <p:sldId id="483" r:id="rId52"/>
    <p:sldId id="476" r:id="rId53"/>
    <p:sldId id="484" r:id="rId54"/>
    <p:sldId id="485" r:id="rId55"/>
    <p:sldId id="382" r:id="rId56"/>
    <p:sldId id="506" r:id="rId57"/>
    <p:sldId id="507" r:id="rId58"/>
    <p:sldId id="514" r:id="rId59"/>
    <p:sldId id="508" r:id="rId60"/>
    <p:sldId id="509" r:id="rId61"/>
    <p:sldId id="510" r:id="rId62"/>
    <p:sldId id="505" r:id="rId63"/>
    <p:sldId id="517" r:id="rId6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E5932F"/>
    <a:srgbClr val="EDA221"/>
    <a:srgbClr val="F3B31D"/>
    <a:srgbClr val="EDA121"/>
    <a:srgbClr val="739C32"/>
    <a:srgbClr val="7EB0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76038" autoAdjust="0"/>
  </p:normalViewPr>
  <p:slideViewPr>
    <p:cSldViewPr snapToGrid="0" snapToObjects="1">
      <p:cViewPr>
        <p:scale>
          <a:sx n="85" d="100"/>
          <a:sy n="85" d="100"/>
        </p:scale>
        <p:origin x="-584" y="-200"/>
      </p:cViewPr>
      <p:guideLst>
        <p:guide orient="horz" pos="2160"/>
        <p:guide pos="2908"/>
      </p:guideLst>
    </p:cSldViewPr>
  </p:slideViewPr>
  <p:outlineViewPr>
    <p:cViewPr>
      <p:scale>
        <a:sx n="33" d="100"/>
        <a:sy n="33" d="100"/>
      </p:scale>
      <p:origin x="0" y="3240"/>
    </p:cViewPr>
  </p:outlineViewPr>
  <p:notesTextViewPr>
    <p:cViewPr>
      <p:scale>
        <a:sx n="100" d="100"/>
        <a:sy n="100" d="100"/>
      </p:scale>
      <p:origin x="0" y="0"/>
    </p:cViewPr>
  </p:notesTextViewPr>
  <p:sorterViewPr>
    <p:cViewPr>
      <p:scale>
        <a:sx n="68" d="100"/>
        <a:sy n="68" d="100"/>
      </p:scale>
      <p:origin x="0" y="1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E0281D5-24B3-ED48-8E4C-9EB56F005F7F}" type="datetimeFigureOut">
              <a:rPr lang="en-US" smtClean="0"/>
              <a:t>8/25/14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F4846FB-F612-E448-A46F-B3102F25B32D}" type="slidenum">
              <a:rPr lang="en-US" smtClean="0"/>
              <a:t>‹#›</a:t>
            </a:fld>
            <a:endParaRPr lang="en-US"/>
          </a:p>
        </p:txBody>
      </p:sp>
    </p:spTree>
    <p:extLst>
      <p:ext uri="{BB962C8B-B14F-4D97-AF65-F5344CB8AC3E}">
        <p14:creationId xmlns:p14="http://schemas.microsoft.com/office/powerpoint/2010/main" val="1814011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CE337E9-AFED-964B-83A7-8293B7DFDC6C}" type="datetimeFigureOut">
              <a:rPr lang="en-US" smtClean="0"/>
              <a:t>8/25/14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153BBDD-B733-154D-ABB1-B94D2F6BDB8F}" type="slidenum">
              <a:rPr lang="en-US" smtClean="0"/>
              <a:t>‹#›</a:t>
            </a:fld>
            <a:endParaRPr lang="en-US"/>
          </a:p>
        </p:txBody>
      </p:sp>
    </p:spTree>
    <p:extLst>
      <p:ext uri="{BB962C8B-B14F-4D97-AF65-F5344CB8AC3E}">
        <p14:creationId xmlns:p14="http://schemas.microsoft.com/office/powerpoint/2010/main" val="3456394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b="1" baseline="0" dirty="0" smtClean="0"/>
              <a:t>NOTE TO PRESENTER: </a:t>
            </a:r>
            <a:r>
              <a:rPr lang="en-US" b="0" baseline="0" dirty="0" smtClean="0"/>
              <a:t>Be sure to delete this slide before you deliver your talk.]</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Helvetica Neue Light"/>
              <a:cs typeface="Helvetica Neue Light"/>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1</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chemeClr val="tx1"/>
                </a:solidFill>
                <a:latin typeface="Calibri"/>
                <a:cs typeface="Calibri"/>
              </a:rPr>
              <a:t>Why does this matter?</a:t>
            </a:r>
          </a:p>
          <a:p>
            <a:endParaRPr lang="en-US" dirty="0">
              <a:solidFill>
                <a:schemeClr val="tx1"/>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10</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Because school districts have a significant role to play in the well being and academic achievement of children. </a:t>
            </a:r>
          </a:p>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11</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rgbClr val="000000"/>
                </a:solidFill>
                <a:latin typeface="Calibri"/>
                <a:cs typeface="Calibri"/>
              </a:rPr>
              <a:t>And freshly prepared, healthy</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school meals are part of the</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strategy that helps districts succeed.</a:t>
            </a:r>
          </a:p>
          <a:p>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12</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rgbClr val="000000"/>
                </a:solidFill>
                <a:latin typeface="Calibri"/>
                <a:cs typeface="Calibri"/>
              </a:rPr>
              <a:t>How?</a:t>
            </a:r>
          </a:p>
          <a:p>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13</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In fact, according to </a:t>
            </a:r>
            <a:r>
              <a:rPr lang="en-US" i="1" dirty="0" smtClean="0"/>
              <a:t>the Journal</a:t>
            </a:r>
            <a:r>
              <a:rPr lang="en-US" i="1" baseline="0" dirty="0" smtClean="0"/>
              <a:t> for Health Economics </a:t>
            </a:r>
            <a:r>
              <a:rPr lang="en-US" baseline="0" dirty="0" smtClean="0"/>
              <a:t>those meals </a:t>
            </a:r>
            <a:r>
              <a:rPr lang="en-US" dirty="0" smtClean="0"/>
              <a:t>make an almost immediate difference in academic achievement.</a:t>
            </a:r>
          </a:p>
          <a:p>
            <a:endParaRPr lang="en-US" dirty="0" smtClean="0"/>
          </a:p>
        </p:txBody>
      </p:sp>
      <p:sp>
        <p:nvSpPr>
          <p:cNvPr id="4" name="Slide Number Placeholder 3"/>
          <p:cNvSpPr>
            <a:spLocks noGrp="1"/>
          </p:cNvSpPr>
          <p:nvPr>
            <p:ph type="sldNum" sz="quarter" idx="10"/>
          </p:nvPr>
        </p:nvSpPr>
        <p:spPr/>
        <p:txBody>
          <a:bodyPr/>
          <a:lstStyle/>
          <a:p>
            <a:fld id="{2153BBDD-B733-154D-ABB1-B94D2F6BDB8F}" type="slidenum">
              <a:rPr lang="en-US" smtClean="0"/>
              <a:t>14</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nSpc>
                <a:spcPct val="120000"/>
              </a:lnSpc>
            </a:pPr>
            <a:r>
              <a:rPr lang="en-US" sz="1200" dirty="0" smtClean="0">
                <a:solidFill>
                  <a:srgbClr val="000000"/>
                </a:solidFill>
                <a:latin typeface="Calibri"/>
                <a:cs typeface="Calibri"/>
              </a:rPr>
              <a:t>And have a positive effect</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on attendance and test</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scores, too.</a:t>
            </a:r>
            <a:endParaRPr lang="en-US" sz="1200"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15</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School meals are especially</a:t>
            </a:r>
            <a:r>
              <a:rPr lang="en-US" sz="1200" baseline="0" dirty="0" smtClean="0"/>
              <a:t> i</a:t>
            </a:r>
            <a:r>
              <a:rPr lang="en-US" sz="1200" dirty="0" smtClean="0"/>
              <a:t>mportant for some students.</a:t>
            </a:r>
          </a:p>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16</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a:cs typeface="Calibri"/>
              </a:rPr>
              <a:t>That’s because</a:t>
            </a:r>
            <a:r>
              <a:rPr lang="en-US" sz="1200" baseline="0" dirty="0" smtClean="0">
                <a:solidFill>
                  <a:srgbClr val="000000"/>
                </a:solidFill>
                <a:latin typeface="Calibri"/>
                <a:cs typeface="Calibri"/>
              </a:rPr>
              <a:t> of the numbers of hungry kids in school. </a:t>
            </a:r>
            <a:r>
              <a:rPr lang="en-US" sz="1200" dirty="0" smtClean="0">
                <a:solidFill>
                  <a:srgbClr val="000000"/>
                </a:solidFill>
                <a:latin typeface="Calibri"/>
                <a:cs typeface="Calibri"/>
              </a:rPr>
              <a:t>In 2012, 49 million Americans lived in</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food insecure households.</a:t>
            </a:r>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17</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That includes almost 16 million children.</a:t>
            </a:r>
          </a:p>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18</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t>In 2012, 1 out of 5 households</a:t>
            </a:r>
            <a:r>
              <a:rPr lang="en-US" sz="1200" baseline="0" dirty="0" smtClean="0"/>
              <a:t> wit</a:t>
            </a:r>
            <a:r>
              <a:rPr lang="en-US" sz="1200" dirty="0" smtClean="0"/>
              <a:t>h children reported food</a:t>
            </a:r>
            <a:r>
              <a:rPr lang="en-US" sz="1200" baseline="0" dirty="0" smtClean="0"/>
              <a:t> </a:t>
            </a:r>
            <a:r>
              <a:rPr lang="en-US" sz="1200" dirty="0" smtClean="0"/>
              <a:t>Insecurity.</a:t>
            </a:r>
            <a:endParaRPr lang="en-US" sz="1200" dirty="0"/>
          </a:p>
        </p:txBody>
      </p:sp>
      <p:sp>
        <p:nvSpPr>
          <p:cNvPr id="4" name="Slide Number Placeholder 3"/>
          <p:cNvSpPr>
            <a:spLocks noGrp="1"/>
          </p:cNvSpPr>
          <p:nvPr>
            <p:ph type="sldNum" sz="quarter" idx="10"/>
          </p:nvPr>
        </p:nvSpPr>
        <p:spPr/>
        <p:txBody>
          <a:bodyPr/>
          <a:lstStyle/>
          <a:p>
            <a:fld id="{2153BBDD-B733-154D-ABB1-B94D2F6BDB8F}" type="slidenum">
              <a:rPr lang="en-US" smtClean="0"/>
              <a:t>19</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b="1" baseline="0" dirty="0" smtClean="0"/>
              <a:t>NOTE TO PRESENTER: </a:t>
            </a:r>
            <a:r>
              <a:rPr lang="en-US" b="0" baseline="0" dirty="0" smtClean="0"/>
              <a:t>Consider making your own title slide and including your district’s logo.]</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Helvetica Neue Light"/>
              <a:cs typeface="Helvetica Neue Light"/>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a:cs typeface="Calibri"/>
              </a:rPr>
              <a:t>In addition to alleviating hunger, healthy school meals help</a:t>
            </a:r>
            <a:r>
              <a:rPr lang="en-US" sz="1200" baseline="0" dirty="0" smtClean="0">
                <a:solidFill>
                  <a:srgbClr val="000000"/>
                </a:solidFill>
                <a:latin typeface="Calibri"/>
                <a:cs typeface="Calibri"/>
              </a:rPr>
              <a:t> to </a:t>
            </a:r>
            <a:r>
              <a:rPr lang="en-US" sz="1200" dirty="0" smtClean="0">
                <a:solidFill>
                  <a:srgbClr val="000000"/>
                </a:solidFill>
                <a:latin typeface="Calibri"/>
                <a:cs typeface="Calibri"/>
              </a:rPr>
              <a:t>promote </a:t>
            </a:r>
            <a:r>
              <a:rPr lang="en-US" sz="1200" b="1" dirty="0" smtClean="0">
                <a:solidFill>
                  <a:srgbClr val="000000"/>
                </a:solidFill>
                <a:latin typeface="Calibri"/>
                <a:cs typeface="Calibri"/>
              </a:rPr>
              <a:t>overall student health</a:t>
            </a:r>
            <a:r>
              <a:rPr lang="en-US" sz="1200" dirty="0" smtClean="0">
                <a:solidFill>
                  <a:srgbClr val="000000"/>
                </a:solidFill>
                <a:latin typeface="Calibri"/>
                <a:cs typeface="Calibri"/>
              </a:rPr>
              <a:t>.</a:t>
            </a:r>
          </a:p>
          <a:p>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20</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a:cs typeface="Calibri"/>
              </a:rPr>
              <a:t>This is especially significant when you consider one of the biggest health challenges in the history of this country –– </a:t>
            </a:r>
            <a:r>
              <a:rPr lang="en-US" sz="1200" b="1" dirty="0" smtClean="0">
                <a:solidFill>
                  <a:srgbClr val="000000"/>
                </a:solidFill>
                <a:latin typeface="Calibri"/>
                <a:cs typeface="Calibri"/>
              </a:rPr>
              <a:t>obesity.</a:t>
            </a:r>
          </a:p>
          <a:p>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21</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a:cs typeface="Calibri"/>
              </a:rPr>
              <a:t>1 out of 3 American children are overweight or obese</a:t>
            </a:r>
          </a:p>
          <a:p>
            <a:endParaRPr lang="en-US" sz="1200"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22</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sz="1200" dirty="0" smtClean="0">
                <a:solidFill>
                  <a:srgbClr val="000000"/>
                </a:solidFill>
                <a:latin typeface="Calibri"/>
                <a:cs typeface="Calibri"/>
              </a:rPr>
              <a:t>In some communities it’s half</a:t>
            </a:r>
          </a:p>
          <a:p>
            <a:endParaRPr lang="en-US" sz="1200"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23</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nSpc>
                <a:spcPct val="120000"/>
              </a:lnSpc>
            </a:pPr>
            <a:r>
              <a:rPr lang="en-US" sz="1200" dirty="0" smtClean="0">
                <a:solidFill>
                  <a:srgbClr val="000000"/>
                </a:solidFill>
                <a:latin typeface="Calibri"/>
                <a:cs typeface="Calibri"/>
              </a:rPr>
              <a:t>Obesity is a better predictor for absenteeism</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than any other factor.</a:t>
            </a:r>
            <a:endParaRPr lang="en-US" sz="1200"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24</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lvl="0"/>
            <a:r>
              <a:rPr lang="en-US" sz="1200" dirty="0" smtClean="0"/>
              <a:t>Obese children are more likely to have health problems like bone fractures that keep them away from school and more likely to develop hypertension, diabetes, sleep apnea, menstrual abnormalities, impaired balance, and orthopedic problems at an earlier age than their normal-weight peers. </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25</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b="0" dirty="0" smtClean="0">
                <a:solidFill>
                  <a:srgbClr val="000000"/>
                </a:solidFill>
                <a:latin typeface="Calibri"/>
                <a:cs typeface="Calibri"/>
              </a:rPr>
              <a:t>When students miss school, they fall behind academically and become socially isolated.</a:t>
            </a:r>
            <a:br>
              <a:rPr lang="en-US" sz="1200" b="0" dirty="0" smtClean="0">
                <a:solidFill>
                  <a:srgbClr val="000000"/>
                </a:solidFill>
                <a:latin typeface="Calibri"/>
                <a:cs typeface="Calibri"/>
              </a:rPr>
            </a:br>
            <a:endParaRPr lang="en-US" b="0"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26</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a:cs typeface="Calibri"/>
              </a:rPr>
              <a:t>In states that determine funding by average daily attendance, each day a student is absent</a:t>
            </a:r>
            <a:r>
              <a:rPr lang="en-US" sz="1200" baseline="0" dirty="0" smtClean="0">
                <a:solidFill>
                  <a:srgbClr val="000000"/>
                </a:solidFill>
                <a:latin typeface="Calibri"/>
                <a:cs typeface="Calibri"/>
              </a:rPr>
              <a:t> </a:t>
            </a:r>
            <a:r>
              <a:rPr lang="en-US" sz="1200" b="1" dirty="0" smtClean="0">
                <a:solidFill>
                  <a:srgbClr val="000000"/>
                </a:solidFill>
                <a:latin typeface="Calibri"/>
                <a:cs typeface="Calibri"/>
              </a:rPr>
              <a:t>decreases district income. </a:t>
            </a:r>
          </a:p>
          <a:p>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27</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But the good news is that schools with healthy eating programs have significantly lower rates of obesity.</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28</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Better meals help increase</a:t>
            </a:r>
            <a:r>
              <a:rPr lang="en-US" sz="1200" baseline="0" dirty="0" smtClean="0"/>
              <a:t> </a:t>
            </a:r>
            <a:r>
              <a:rPr lang="en-US" sz="1200" dirty="0" smtClean="0"/>
              <a:t>participation. Here are a few examples from the field.</a:t>
            </a: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29</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School meals are a big</a:t>
            </a:r>
            <a:r>
              <a:rPr lang="en-US" sz="1200" baseline="0" dirty="0" smtClean="0"/>
              <a:t> </a:t>
            </a:r>
            <a:r>
              <a:rPr lang="en-US" sz="1200" dirty="0" smtClean="0"/>
              <a:t>opportunity for positive change.</a:t>
            </a:r>
          </a:p>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3</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Here are a few examples from the field.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b="1" baseline="0" dirty="0" smtClean="0"/>
              <a:t>NOTE TO PRESENTER: </a:t>
            </a:r>
            <a:r>
              <a:rPr lang="en-US" b="0" baseline="0" dirty="0" smtClean="0"/>
              <a:t>Consider including your own accomplishments to this section. This is your time to brag!]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p>
        </p:txBody>
      </p:sp>
      <p:sp>
        <p:nvSpPr>
          <p:cNvPr id="4" name="Slide Number Placeholder 3"/>
          <p:cNvSpPr>
            <a:spLocks noGrp="1"/>
          </p:cNvSpPr>
          <p:nvPr>
            <p:ph type="sldNum" sz="quarter" idx="10"/>
          </p:nvPr>
        </p:nvSpPr>
        <p:spPr/>
        <p:txBody>
          <a:bodyPr/>
          <a:lstStyle/>
          <a:p>
            <a:fld id="{2153BBDD-B733-154D-ABB1-B94D2F6BDB8F}" type="slidenum">
              <a:rPr lang="en-US" smtClean="0"/>
              <a:t>30</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t>Here are just a few examples. In Turlock, participation</a:t>
            </a:r>
            <a:r>
              <a:rPr lang="en-US" sz="1200" baseline="0" dirty="0" smtClean="0"/>
              <a:t> increased 300% when the district rolled out a campaign to promote its fresh offerings to students.</a:t>
            </a:r>
          </a:p>
          <a:p>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0" baseline="0" dirty="0" smtClean="0"/>
              <a:t>[</a:t>
            </a:r>
            <a:r>
              <a:rPr lang="en-US" sz="1200" b="1" i="0" baseline="0" dirty="0" smtClean="0"/>
              <a:t>NOTE TO PRESENTER: </a:t>
            </a:r>
            <a:r>
              <a:rPr lang="en-US" sz="1200" i="0" baseline="0" dirty="0" smtClean="0"/>
              <a:t>This and other innovation stories are available at http://</a:t>
            </a:r>
            <a:r>
              <a:rPr lang="en-US" sz="1200" i="0" baseline="0" dirty="0" err="1" smtClean="0"/>
              <a:t>www.ecoliteracy.org</a:t>
            </a:r>
            <a:r>
              <a:rPr lang="en-US" sz="1200" i="0" baseline="0" dirty="0" smtClean="0"/>
              <a:t>/essays/</a:t>
            </a:r>
            <a:r>
              <a:rPr lang="en-US" sz="1200" i="0" baseline="0" dirty="0" err="1" smtClean="0"/>
              <a:t>california</a:t>
            </a:r>
            <a:r>
              <a:rPr lang="en-US" sz="1200" i="0" baseline="0" dirty="0" smtClean="0"/>
              <a:t>-food-</a:t>
            </a:r>
            <a:r>
              <a:rPr lang="en-US" sz="1200" i="0" baseline="0" dirty="0" err="1" smtClean="0"/>
              <a:t>california</a:t>
            </a:r>
            <a:r>
              <a:rPr lang="en-US" sz="1200" i="0" baseline="0" dirty="0" smtClean="0"/>
              <a:t>-kids-awards.]</a:t>
            </a:r>
            <a:endParaRPr lang="en-US" sz="1200" i="0" dirty="0" smtClean="0"/>
          </a:p>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31</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Here</a:t>
            </a:r>
            <a:r>
              <a:rPr lang="en-US" baseline="0" dirty="0" smtClean="0"/>
              <a:t> is an example of a poster from their marketing program.</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32</a:t>
            </a:fld>
            <a:endParaRPr lang="en-US"/>
          </a:p>
        </p:txBody>
      </p:sp>
    </p:spTree>
    <p:extLst>
      <p:ext uri="{BB962C8B-B14F-4D97-AF65-F5344CB8AC3E}">
        <p14:creationId xmlns:p14="http://schemas.microsoft.com/office/powerpoint/2010/main" val="2076993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33</a:t>
            </a:fld>
            <a:endParaRPr lang="en-US"/>
          </a:p>
        </p:txBody>
      </p:sp>
    </p:spTree>
    <p:extLst>
      <p:ext uri="{BB962C8B-B14F-4D97-AF65-F5344CB8AC3E}">
        <p14:creationId xmlns:p14="http://schemas.microsoft.com/office/powerpoint/2010/main" val="2076993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t>Here are just a few examples. In San Diego, participation</a:t>
            </a:r>
            <a:r>
              <a:rPr lang="en-US" sz="1200" baseline="0" dirty="0" smtClean="0"/>
              <a:t> increased from 18 to 25 million when food carts were used to serve healthy school meals.</a:t>
            </a:r>
          </a:p>
          <a:p>
            <a:endParaRPr lang="en-US" sz="1200" i="1" baseline="0" dirty="0" smtClean="0"/>
          </a:p>
          <a:p>
            <a:r>
              <a:rPr lang="en-US" sz="1200" i="0" baseline="0" dirty="0" smtClean="0"/>
              <a:t>[</a:t>
            </a:r>
            <a:r>
              <a:rPr lang="en-US" sz="1200" b="1" i="0" baseline="0" dirty="0" smtClean="0"/>
              <a:t>NOTE TO PRESENTER: </a:t>
            </a:r>
            <a:r>
              <a:rPr lang="en-US" sz="1200" i="0" baseline="0" dirty="0" smtClean="0"/>
              <a:t>This and other innovation stories are available at http://</a:t>
            </a:r>
            <a:r>
              <a:rPr lang="en-US" sz="1200" i="0" baseline="0" dirty="0" err="1" smtClean="0"/>
              <a:t>www.ecoliteracy.org</a:t>
            </a:r>
            <a:r>
              <a:rPr lang="en-US" sz="1200" i="0" baseline="0" dirty="0" smtClean="0"/>
              <a:t>/essays/</a:t>
            </a:r>
            <a:r>
              <a:rPr lang="en-US" sz="1200" i="0" baseline="0" dirty="0" err="1" smtClean="0"/>
              <a:t>california</a:t>
            </a:r>
            <a:r>
              <a:rPr lang="en-US" sz="1200" i="0" baseline="0" dirty="0" smtClean="0"/>
              <a:t>-food-</a:t>
            </a:r>
            <a:r>
              <a:rPr lang="en-US" sz="1200" i="0" baseline="0" dirty="0" err="1" smtClean="0"/>
              <a:t>california</a:t>
            </a:r>
            <a:r>
              <a:rPr lang="en-US" sz="1200" i="0" baseline="0" dirty="0" smtClean="0"/>
              <a:t>-kids-awards.]</a:t>
            </a:r>
            <a:endParaRPr lang="en-US" sz="1200" i="0" dirty="0" smtClean="0"/>
          </a:p>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34</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35</a:t>
            </a:fld>
            <a:endParaRPr lang="en-US"/>
          </a:p>
        </p:txBody>
      </p:sp>
    </p:spTree>
    <p:extLst>
      <p:ext uri="{BB962C8B-B14F-4D97-AF65-F5344CB8AC3E}">
        <p14:creationId xmlns:p14="http://schemas.microsoft.com/office/powerpoint/2010/main" val="2076993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t>In Ventura County, average daily participation</a:t>
            </a:r>
            <a:r>
              <a:rPr lang="en-US" sz="1200" baseline="0" dirty="0" smtClean="0"/>
              <a:t> </a:t>
            </a:r>
            <a:r>
              <a:rPr lang="en-US" sz="1200" dirty="0" smtClean="0"/>
              <a:t>more than doubled when 5</a:t>
            </a:r>
            <a:r>
              <a:rPr lang="en-US" sz="1200" baseline="0" dirty="0" smtClean="0"/>
              <a:t> </a:t>
            </a:r>
            <a:r>
              <a:rPr lang="en-US" sz="1200" dirty="0" smtClean="0"/>
              <a:t>districts worked together to</a:t>
            </a:r>
            <a:r>
              <a:rPr lang="en-US" sz="1200" baseline="0" dirty="0" smtClean="0"/>
              <a:t> </a:t>
            </a:r>
            <a:r>
              <a:rPr lang="en-US" sz="1200" dirty="0" smtClean="0"/>
              <a:t>improve the quality of their</a:t>
            </a:r>
            <a:r>
              <a:rPr lang="en-US" sz="1200" baseline="0" dirty="0" smtClean="0"/>
              <a:t> </a:t>
            </a:r>
            <a:r>
              <a:rPr lang="en-US" sz="1200" dirty="0" smtClean="0"/>
              <a:t>meals.</a:t>
            </a:r>
          </a:p>
          <a:p>
            <a:endParaRPr lang="en-US" sz="1200"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0" baseline="0" dirty="0" smtClean="0"/>
              <a:t>[</a:t>
            </a:r>
            <a:r>
              <a:rPr lang="en-US" sz="1200" b="1" i="0" baseline="0" dirty="0" smtClean="0"/>
              <a:t>NOTE TO PRESENTER: </a:t>
            </a:r>
            <a:r>
              <a:rPr lang="en-US" sz="1200" i="0" baseline="0" dirty="0" smtClean="0"/>
              <a:t>This and other innovation stories are available at http://</a:t>
            </a:r>
            <a:r>
              <a:rPr lang="en-US" sz="1200" i="0" baseline="0" dirty="0" err="1" smtClean="0"/>
              <a:t>www.ecoliteracy.org</a:t>
            </a:r>
            <a:r>
              <a:rPr lang="en-US" sz="1200" i="0" baseline="0" dirty="0" smtClean="0"/>
              <a:t>/essays/</a:t>
            </a:r>
            <a:r>
              <a:rPr lang="en-US" sz="1200" i="0" baseline="0" dirty="0" err="1" smtClean="0"/>
              <a:t>california</a:t>
            </a:r>
            <a:r>
              <a:rPr lang="en-US" sz="1200" i="0" baseline="0" dirty="0" smtClean="0"/>
              <a:t>-food-</a:t>
            </a:r>
            <a:r>
              <a:rPr lang="en-US" sz="1200" i="0" baseline="0" dirty="0" err="1" smtClean="0"/>
              <a:t>california</a:t>
            </a:r>
            <a:r>
              <a:rPr lang="en-US" sz="1200" i="0" baseline="0" dirty="0" smtClean="0"/>
              <a:t>-kids-awards.]</a:t>
            </a:r>
            <a:endParaRPr lang="en-US" sz="1200" i="0" dirty="0" smtClean="0"/>
          </a:p>
          <a:p>
            <a:endParaRPr lang="en-US" sz="1200" i="1" dirty="0"/>
          </a:p>
        </p:txBody>
      </p:sp>
      <p:sp>
        <p:nvSpPr>
          <p:cNvPr id="4" name="Slide Number Placeholder 3"/>
          <p:cNvSpPr>
            <a:spLocks noGrp="1"/>
          </p:cNvSpPr>
          <p:nvPr>
            <p:ph type="sldNum" sz="quarter" idx="10"/>
          </p:nvPr>
        </p:nvSpPr>
        <p:spPr/>
        <p:txBody>
          <a:bodyPr/>
          <a:lstStyle/>
          <a:p>
            <a:fld id="{2153BBDD-B733-154D-ABB1-B94D2F6BDB8F}" type="slidenum">
              <a:rPr lang="en-US" smtClean="0"/>
              <a:t>36</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37</a:t>
            </a:fld>
            <a:endParaRPr lang="en-US"/>
          </a:p>
        </p:txBody>
      </p:sp>
    </p:spTree>
    <p:extLst>
      <p:ext uri="{BB962C8B-B14F-4D97-AF65-F5344CB8AC3E}">
        <p14:creationId xmlns:p14="http://schemas.microsoft.com/office/powerpoint/2010/main" val="2076993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latin typeface="Calibri"/>
                <a:cs typeface="Calibri"/>
              </a:rPr>
              <a:t>Working collectively, schools can help create enough demand to support sustainable regional agriculture... </a:t>
            </a:r>
            <a:endParaRPr lang="en-US" sz="1200" b="0" i="1" dirty="0" smtClean="0">
              <a:solidFill>
                <a:srgbClr val="000000"/>
              </a:solidFill>
              <a:latin typeface="Calibri"/>
              <a:cs typeface="Calibri"/>
            </a:endParaRPr>
          </a:p>
          <a:p>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38</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latin typeface="Calibri"/>
                <a:cs typeface="Calibri"/>
              </a:rPr>
              <a:t>…as we have seen in so many</a:t>
            </a:r>
            <a:r>
              <a:rPr lang="en-US" sz="1200" b="0" baseline="0" dirty="0" smtClean="0">
                <a:solidFill>
                  <a:srgbClr val="000000"/>
                </a:solidFill>
                <a:latin typeface="Calibri"/>
                <a:cs typeface="Calibri"/>
              </a:rPr>
              <a:t> </a:t>
            </a:r>
            <a:r>
              <a:rPr lang="en-US" sz="1200" b="0" dirty="0" smtClean="0">
                <a:solidFill>
                  <a:srgbClr val="000000"/>
                </a:solidFill>
                <a:latin typeface="Calibri"/>
                <a:cs typeface="Calibri"/>
              </a:rPr>
              <a:t>successful farm to school</a:t>
            </a:r>
            <a:r>
              <a:rPr lang="en-US" sz="1200" b="0" baseline="0" dirty="0" smtClean="0">
                <a:solidFill>
                  <a:srgbClr val="000000"/>
                </a:solidFill>
                <a:latin typeface="Calibri"/>
                <a:cs typeface="Calibri"/>
              </a:rPr>
              <a:t> </a:t>
            </a:r>
            <a:r>
              <a:rPr lang="en-US" sz="1200" b="0" dirty="0" smtClean="0">
                <a:solidFill>
                  <a:srgbClr val="000000"/>
                </a:solidFill>
                <a:latin typeface="Calibri"/>
                <a:cs typeface="Calibri"/>
              </a:rPr>
              <a:t>programs.</a:t>
            </a:r>
            <a:endParaRPr lang="en-US" sz="1200" b="0" i="1" dirty="0" smtClean="0">
              <a:solidFill>
                <a:srgbClr val="000000"/>
              </a:solidFill>
              <a:latin typeface="Calibri"/>
              <a:cs typeface="Calibri"/>
            </a:endParaRPr>
          </a:p>
          <a:p>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39</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How big is it?</a:t>
            </a:r>
          </a:p>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4</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a:cs typeface="Calibri"/>
              </a:rPr>
              <a:t>These successes translate</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can into local prosperity.</a:t>
            </a:r>
            <a:endParaRPr lang="en-US" sz="1200" i="1" dirty="0" smtClean="0">
              <a:solidFill>
                <a:srgbClr val="000000"/>
              </a:solidFill>
              <a:latin typeface="Calibri"/>
              <a:cs typeface="Calibri"/>
            </a:endParaRPr>
          </a:p>
          <a:p>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40</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solidFill>
                  <a:srgbClr val="000000"/>
                </a:solidFill>
                <a:latin typeface="Calibri"/>
                <a:cs typeface="Calibri"/>
              </a:rPr>
              <a:t>According</a:t>
            </a:r>
            <a:r>
              <a:rPr lang="en-US" sz="1200" baseline="0" dirty="0" smtClean="0">
                <a:solidFill>
                  <a:srgbClr val="000000"/>
                </a:solidFill>
                <a:latin typeface="Calibri"/>
                <a:cs typeface="Calibri"/>
              </a:rPr>
              <a:t> to an </a:t>
            </a:r>
            <a:r>
              <a:rPr lang="en-US" sz="1200" baseline="0" dirty="0" err="1" smtClean="0">
                <a:solidFill>
                  <a:srgbClr val="000000"/>
                </a:solidFill>
                <a:latin typeface="Calibri"/>
                <a:cs typeface="Calibri"/>
              </a:rPr>
              <a:t>EcoTrust</a:t>
            </a:r>
            <a:r>
              <a:rPr lang="en-US" sz="1200" baseline="0" dirty="0" smtClean="0">
                <a:solidFill>
                  <a:srgbClr val="000000"/>
                </a:solidFill>
                <a:latin typeface="Calibri"/>
                <a:cs typeface="Calibri"/>
              </a:rPr>
              <a:t> study, e</a:t>
            </a:r>
            <a:r>
              <a:rPr lang="en-US" sz="1200" dirty="0" smtClean="0">
                <a:solidFill>
                  <a:srgbClr val="000000"/>
                </a:solidFill>
                <a:latin typeface="Calibri"/>
                <a:cs typeface="Calibri"/>
              </a:rPr>
              <a:t>very dollar spent locally equals</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$1.86 added to the economy</a:t>
            </a:r>
            <a:endParaRPr lang="en-US" sz="1200"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41</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solidFill>
                  <a:srgbClr val="000000"/>
                </a:solidFill>
                <a:latin typeface="Calibri"/>
                <a:cs typeface="Calibri"/>
              </a:rPr>
              <a:t>Every job created by a district’s purchasing results in an overall increase of 2.43 jobs</a:t>
            </a:r>
            <a:endParaRPr lang="en-US" sz="1200"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42</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43</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For example,</a:t>
            </a:r>
            <a:r>
              <a:rPr lang="en-US" baseline="0" dirty="0" smtClean="0"/>
              <a:t> in 2013 nationwide research conducted for Kaiser Permanente revealed that…</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44</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solidFill>
                  <a:srgbClr val="000000"/>
                </a:solidFill>
              </a:rPr>
              <a:t>64% of adults think schools should take a MAJOR role in reducing obesity.</a:t>
            </a:r>
            <a:r>
              <a:rPr lang="en-US" baseline="0" dirty="0" smtClean="0">
                <a:solidFill>
                  <a:srgbClr val="000000"/>
                </a:solidFill>
              </a:rPr>
              <a:t>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45</a:t>
            </a:fld>
            <a:endParaRPr lang="en-US"/>
          </a:p>
        </p:txBody>
      </p:sp>
    </p:spTree>
    <p:extLst>
      <p:ext uri="{BB962C8B-B14F-4D97-AF65-F5344CB8AC3E}">
        <p14:creationId xmlns:p14="http://schemas.microsoft.com/office/powerpoint/2010/main" val="2076993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alibri"/>
                <a:cs typeface="Calibri"/>
              </a:rPr>
              <a:t>78% agree </a:t>
            </a:r>
            <a:r>
              <a:rPr lang="en-US" sz="1200" dirty="0" smtClean="0">
                <a:solidFill>
                  <a:schemeClr val="tx1"/>
                </a:solidFill>
                <a:latin typeface="Calibri"/>
                <a:cs typeface="Calibri"/>
              </a:rPr>
              <a:t>healthier school meals affect academic performance.</a:t>
            </a:r>
          </a:p>
          <a:p>
            <a:endParaRPr lang="en-US" dirty="0">
              <a:solidFill>
                <a:schemeClr val="tx1"/>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46</a:t>
            </a:fld>
            <a:endParaRPr lang="en-US"/>
          </a:p>
        </p:txBody>
      </p:sp>
    </p:spTree>
    <p:extLst>
      <p:ext uri="{BB962C8B-B14F-4D97-AF65-F5344CB8AC3E}">
        <p14:creationId xmlns:p14="http://schemas.microsoft.com/office/powerpoint/2010/main" val="20769931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sz="1200" dirty="0" smtClean="0">
                <a:solidFill>
                  <a:srgbClr val="000000"/>
                </a:solidFill>
                <a:latin typeface="Calibri"/>
                <a:cs typeface="Calibri"/>
              </a:rPr>
              <a:t>And 88% favor new the USDA meal standards.</a:t>
            </a:r>
            <a:endParaRPr lang="en-US" sz="1200"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47</a:t>
            </a:fld>
            <a:endParaRPr lang="en-US"/>
          </a:p>
        </p:txBody>
      </p:sp>
    </p:spTree>
    <p:extLst>
      <p:ext uri="{BB962C8B-B14F-4D97-AF65-F5344CB8AC3E}">
        <p14:creationId xmlns:p14="http://schemas.microsoft.com/office/powerpoint/2010/main" val="2076993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rgbClr val="000000"/>
                </a:solidFill>
                <a:latin typeface="Calibri"/>
                <a:cs typeface="Calibri"/>
              </a:rPr>
              <a:t>Some</a:t>
            </a:r>
            <a:r>
              <a:rPr lang="en-US" sz="1200" baseline="0" dirty="0" smtClean="0">
                <a:solidFill>
                  <a:srgbClr val="000000"/>
                </a:solidFill>
                <a:latin typeface="Calibri"/>
                <a:cs typeface="Calibri"/>
              </a:rPr>
              <a:t> communities have used this support to advance successful ballot measures.</a:t>
            </a:r>
            <a:endParaRPr lang="en-US" sz="1200" dirty="0" smtClean="0">
              <a:solidFill>
                <a:srgbClr val="000000"/>
              </a:solidFill>
              <a:latin typeface="Calibri"/>
              <a:cs typeface="Calibri"/>
            </a:endParaRPr>
          </a:p>
          <a:p>
            <a:endParaRPr lang="en-US" sz="1200" i="1"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48</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rgbClr val="000000"/>
                </a:solidFill>
                <a:latin typeface="Calibri"/>
                <a:cs typeface="Calibri"/>
              </a:rPr>
              <a:t>In fact, surveys have shown that measures are </a:t>
            </a:r>
            <a:r>
              <a:rPr lang="en-US" sz="1200" b="1" dirty="0" smtClean="0">
                <a:solidFill>
                  <a:srgbClr val="000000"/>
                </a:solidFill>
                <a:latin typeface="Calibri"/>
                <a:cs typeface="Calibri"/>
              </a:rPr>
              <a:t>more</a:t>
            </a:r>
            <a:r>
              <a:rPr lang="en-US" sz="1200" b="1" baseline="0" dirty="0" smtClean="0">
                <a:solidFill>
                  <a:srgbClr val="000000"/>
                </a:solidFill>
                <a:latin typeface="Calibri"/>
                <a:cs typeface="Calibri"/>
              </a:rPr>
              <a:t> </a:t>
            </a:r>
            <a:r>
              <a:rPr lang="en-US" sz="1200" b="1" dirty="0" smtClean="0">
                <a:solidFill>
                  <a:srgbClr val="000000"/>
                </a:solidFill>
                <a:latin typeface="Calibri"/>
                <a:cs typeface="Calibri"/>
              </a:rPr>
              <a:t>attractive</a:t>
            </a:r>
            <a:r>
              <a:rPr lang="en-US" sz="1200" dirty="0" smtClean="0">
                <a:solidFill>
                  <a:srgbClr val="000000"/>
                </a:solidFill>
                <a:latin typeface="Calibri"/>
                <a:cs typeface="Calibri"/>
              </a:rPr>
              <a:t> when they include</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provisions for improved meals.</a:t>
            </a:r>
          </a:p>
          <a:p>
            <a:endParaRPr lang="en-US" sz="1200" i="1"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49</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David</a:t>
            </a:r>
            <a:r>
              <a:rPr lang="en-US" baseline="0" dirty="0" smtClean="0"/>
              <a:t> </a:t>
            </a:r>
            <a:r>
              <a:rPr lang="en-US" baseline="0" dirty="0" err="1" smtClean="0"/>
              <a:t>Binkle</a:t>
            </a:r>
            <a:r>
              <a:rPr lang="en-US" baseline="0" dirty="0" smtClean="0"/>
              <a:t>, the food service director at Los Angeles Unified, says that, “School is the biggest restaurant chain in every city and every town. Only nobody knows it.”</a:t>
            </a:r>
          </a:p>
        </p:txBody>
      </p:sp>
      <p:sp>
        <p:nvSpPr>
          <p:cNvPr id="4" name="Slide Number Placeholder 3"/>
          <p:cNvSpPr>
            <a:spLocks noGrp="1"/>
          </p:cNvSpPr>
          <p:nvPr>
            <p:ph type="sldNum" sz="quarter" idx="10"/>
          </p:nvPr>
        </p:nvSpPr>
        <p:spPr/>
        <p:txBody>
          <a:bodyPr/>
          <a:lstStyle/>
          <a:p>
            <a:fld id="{2153BBDD-B733-154D-ABB1-B94D2F6BDB8F}" type="slidenum">
              <a:rPr lang="en-US" smtClean="0"/>
              <a:t>5</a:t>
            </a:fld>
            <a:endParaRPr lang="en-US"/>
          </a:p>
        </p:txBody>
      </p:sp>
    </p:spTree>
    <p:extLst>
      <p:ext uri="{BB962C8B-B14F-4D97-AF65-F5344CB8AC3E}">
        <p14:creationId xmlns:p14="http://schemas.microsoft.com/office/powerpoint/2010/main" val="20769931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rgbClr val="000000"/>
                </a:solidFill>
                <a:latin typeface="Calibri"/>
                <a:cs typeface="Calibri"/>
              </a:rPr>
              <a:t>Here’s an example.</a:t>
            </a:r>
          </a:p>
          <a:p>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50</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rgbClr val="000000"/>
                </a:solidFill>
                <a:latin typeface="Calibri"/>
                <a:cs typeface="Calibri"/>
              </a:rPr>
              <a:t>For example,</a:t>
            </a:r>
            <a:r>
              <a:rPr lang="en-US" sz="1200" baseline="0" dirty="0" smtClean="0">
                <a:solidFill>
                  <a:srgbClr val="000000"/>
                </a:solidFill>
                <a:latin typeface="Calibri"/>
                <a:cs typeface="Calibri"/>
              </a:rPr>
              <a:t> i</a:t>
            </a:r>
            <a:r>
              <a:rPr lang="en-US" sz="1200" dirty="0" smtClean="0">
                <a:solidFill>
                  <a:srgbClr val="000000"/>
                </a:solidFill>
                <a:latin typeface="Calibri"/>
                <a:cs typeface="Calibri"/>
              </a:rPr>
              <a:t>n 2012, Oakland schools</a:t>
            </a:r>
            <a:r>
              <a:rPr lang="en-US" sz="1200" baseline="0" dirty="0" smtClean="0">
                <a:solidFill>
                  <a:srgbClr val="000000"/>
                </a:solidFill>
                <a:latin typeface="Calibri"/>
                <a:cs typeface="Calibri"/>
              </a:rPr>
              <a:t> s</a:t>
            </a:r>
            <a:r>
              <a:rPr lang="en-US" sz="1200" dirty="0" smtClean="0">
                <a:solidFill>
                  <a:srgbClr val="000000"/>
                </a:solidFill>
                <a:latin typeface="Calibri"/>
                <a:cs typeface="Calibri"/>
              </a:rPr>
              <a:t>ought funding for improved</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facilities, including new</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kitchens, a learning center,</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and a 1.5 acre campus farm.</a:t>
            </a:r>
            <a:endParaRPr lang="en-US" sz="1200" b="1" dirty="0" smtClean="0">
              <a:solidFill>
                <a:srgbClr val="000000"/>
              </a:solidFill>
              <a:latin typeface="Calibri"/>
              <a:cs typeface="Calibri"/>
            </a:endParaRPr>
          </a:p>
          <a:p>
            <a:endParaRPr lang="en-US" sz="1200" i="1"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51</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rgbClr val="000000"/>
                </a:solidFill>
                <a:latin typeface="Calibri"/>
                <a:cs typeface="Calibri"/>
              </a:rPr>
              <a:t>Here’s an example.</a:t>
            </a:r>
          </a:p>
          <a:p>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52</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a</a:t>
            </a:r>
            <a:r>
              <a:rPr lang="en-US" baseline="0" dirty="0" smtClean="0"/>
              <a:t> bond measure for $475 million, $44 million of which was for food-related facilities and programs.</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53</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 J </a:t>
            </a:r>
            <a:r>
              <a:rPr lang="en-US" baseline="0" dirty="0" smtClean="0"/>
              <a:t>passed by almost 84%. This is not unique. Support for healthy, freshly prepared school meals is strong all over the country.</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54</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rgbClr val="000000"/>
                </a:solidFill>
                <a:latin typeface="Calibri"/>
                <a:cs typeface="Calibri"/>
              </a:rPr>
              <a:t>It’s a vision we can share.</a:t>
            </a:r>
          </a:p>
          <a:p>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55</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sz="1200" dirty="0" smtClean="0">
                <a:solidFill>
                  <a:srgbClr val="000000"/>
                </a:solidFill>
                <a:latin typeface="Calibri"/>
                <a:cs typeface="Calibri"/>
              </a:rPr>
              <a:t>Healthy children.</a:t>
            </a:r>
          </a:p>
          <a:p>
            <a:pPr algn="l"/>
            <a:endParaRPr lang="en-US" sz="1200" dirty="0" smtClean="0">
              <a:solidFill>
                <a:srgbClr val="000000"/>
              </a:solidFill>
              <a:latin typeface="Calibri"/>
              <a:cs typeface="Calibri"/>
            </a:endParaRPr>
          </a:p>
          <a:p>
            <a:pPr algn="l"/>
            <a:r>
              <a:rPr lang="en-US" sz="1200" dirty="0" smtClean="0">
                <a:solidFill>
                  <a:srgbClr val="000000"/>
                </a:solidFill>
                <a:latin typeface="Calibri"/>
                <a:cs typeface="Calibri"/>
              </a:rPr>
              <a:t>[</a:t>
            </a:r>
            <a:r>
              <a:rPr lang="en-US" sz="1200" b="1" dirty="0" smtClean="0">
                <a:solidFill>
                  <a:srgbClr val="000000"/>
                </a:solidFill>
                <a:latin typeface="Calibri"/>
                <a:cs typeface="Calibri"/>
              </a:rPr>
              <a:t>NOTE</a:t>
            </a:r>
            <a:r>
              <a:rPr lang="en-US" sz="1200" b="1" baseline="0" dirty="0" smtClean="0">
                <a:solidFill>
                  <a:srgbClr val="000000"/>
                </a:solidFill>
                <a:latin typeface="Calibri"/>
                <a:cs typeface="Calibri"/>
              </a:rPr>
              <a:t> TO PRESENTER</a:t>
            </a:r>
            <a:r>
              <a:rPr lang="en-US" sz="1200" baseline="0" dirty="0" smtClean="0">
                <a:solidFill>
                  <a:srgbClr val="000000"/>
                </a:solidFill>
                <a:latin typeface="Calibri"/>
                <a:cs typeface="Calibri"/>
              </a:rPr>
              <a:t>: Consider including photographs from your district that show healthy children and good food.]</a:t>
            </a:r>
            <a:endParaRPr lang="en-US" sz="1200" dirty="0" smtClean="0">
              <a:solidFill>
                <a:srgbClr val="000000"/>
              </a:solidFill>
              <a:latin typeface="Calibri"/>
              <a:cs typeface="Calibri"/>
            </a:endParaRPr>
          </a:p>
          <a:p>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56</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sz="1200" dirty="0" smtClean="0">
                <a:solidFill>
                  <a:srgbClr val="000000"/>
                </a:solidFill>
                <a:latin typeface="Calibri"/>
                <a:cs typeface="Calibri"/>
              </a:rPr>
              <a:t>Improved learning outcomes.</a:t>
            </a:r>
          </a:p>
          <a:p>
            <a:pPr algn="l"/>
            <a:endParaRPr lang="en-US" sz="1200" dirty="0" smtClean="0">
              <a:solidFill>
                <a:srgbClr val="000000"/>
              </a:solidFill>
              <a:latin typeface="Calibri"/>
              <a:cs typeface="Calibri"/>
            </a:endParaRPr>
          </a:p>
          <a:p>
            <a:pPr algn="l"/>
            <a:r>
              <a:rPr lang="en-US" sz="1200" dirty="0" smtClean="0">
                <a:solidFill>
                  <a:srgbClr val="000000"/>
                </a:solidFill>
                <a:latin typeface="Calibri"/>
                <a:cs typeface="Calibri"/>
              </a:rPr>
              <a:t>[</a:t>
            </a:r>
            <a:r>
              <a:rPr lang="en-US" sz="1200" b="1" dirty="0" smtClean="0">
                <a:solidFill>
                  <a:srgbClr val="000000"/>
                </a:solidFill>
                <a:latin typeface="Calibri"/>
                <a:cs typeface="Calibri"/>
              </a:rPr>
              <a:t>NOTE</a:t>
            </a:r>
            <a:r>
              <a:rPr lang="en-US" sz="1200" b="1" baseline="0" dirty="0" smtClean="0">
                <a:solidFill>
                  <a:srgbClr val="000000"/>
                </a:solidFill>
                <a:latin typeface="Calibri"/>
                <a:cs typeface="Calibri"/>
              </a:rPr>
              <a:t> TO PRESENTER</a:t>
            </a:r>
            <a:r>
              <a:rPr lang="en-US" sz="1200" baseline="0" dirty="0" smtClean="0">
                <a:solidFill>
                  <a:srgbClr val="000000"/>
                </a:solidFill>
                <a:latin typeface="Calibri"/>
                <a:cs typeface="Calibri"/>
              </a:rPr>
              <a:t>: Consider including photographs from your district that show healthy children and good food.]</a:t>
            </a:r>
            <a:endParaRPr lang="en-US" sz="1200" dirty="0" smtClean="0">
              <a:solidFill>
                <a:srgbClr val="000000"/>
              </a:solidFill>
              <a:latin typeface="Calibri"/>
              <a:cs typeface="Calibri"/>
            </a:endParaRPr>
          </a:p>
          <a:p>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57</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sz="1200" dirty="0" smtClean="0">
                <a:solidFill>
                  <a:srgbClr val="000000"/>
                </a:solidFill>
                <a:latin typeface="Calibri"/>
                <a:cs typeface="Calibri"/>
              </a:rPr>
              <a:t>Healthier local economies,</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including more jobs.</a:t>
            </a:r>
          </a:p>
          <a:p>
            <a:pPr algn="l"/>
            <a:endParaRPr lang="en-US"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a:cs typeface="Calibri"/>
              </a:rPr>
              <a:t>[</a:t>
            </a:r>
            <a:r>
              <a:rPr lang="en-US" sz="1200" b="1" dirty="0" smtClean="0">
                <a:solidFill>
                  <a:srgbClr val="000000"/>
                </a:solidFill>
                <a:latin typeface="Calibri"/>
                <a:cs typeface="Calibri"/>
              </a:rPr>
              <a:t>NOTE</a:t>
            </a:r>
            <a:r>
              <a:rPr lang="en-US" sz="1200" b="1" baseline="0" dirty="0" smtClean="0">
                <a:solidFill>
                  <a:srgbClr val="000000"/>
                </a:solidFill>
                <a:latin typeface="Calibri"/>
                <a:cs typeface="Calibri"/>
              </a:rPr>
              <a:t> TO PRESENTER</a:t>
            </a:r>
            <a:r>
              <a:rPr lang="en-US" sz="1200" baseline="0" dirty="0" smtClean="0">
                <a:solidFill>
                  <a:srgbClr val="000000"/>
                </a:solidFill>
                <a:latin typeface="Calibri"/>
                <a:cs typeface="Calibri"/>
              </a:rPr>
              <a:t>: Consider including photographs from your district that show healthy children and good food.]</a:t>
            </a:r>
            <a:endParaRPr lang="en-US" sz="1200" dirty="0" smtClean="0">
              <a:solidFill>
                <a:srgbClr val="000000"/>
              </a:solidFill>
              <a:latin typeface="Calibri"/>
              <a:cs typeface="Calibri"/>
            </a:endParaRPr>
          </a:p>
          <a:p>
            <a:pPr algn="l"/>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58</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sz="1200" dirty="0" smtClean="0">
                <a:solidFill>
                  <a:srgbClr val="000000"/>
                </a:solidFill>
                <a:latin typeface="Calibri"/>
                <a:cs typeface="Calibri"/>
              </a:rPr>
              <a:t>More prudent use of our</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resources, including</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natural resources.</a:t>
            </a:r>
          </a:p>
          <a:p>
            <a:pPr algn="l"/>
            <a:endParaRPr lang="en-US"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a:cs typeface="Calibri"/>
              </a:rPr>
              <a:t>[</a:t>
            </a:r>
            <a:r>
              <a:rPr lang="en-US" sz="1200" b="1" dirty="0" smtClean="0">
                <a:solidFill>
                  <a:srgbClr val="000000"/>
                </a:solidFill>
                <a:latin typeface="Calibri"/>
                <a:cs typeface="Calibri"/>
              </a:rPr>
              <a:t>NOTE</a:t>
            </a:r>
            <a:r>
              <a:rPr lang="en-US" sz="1200" b="1" baseline="0" dirty="0" smtClean="0">
                <a:solidFill>
                  <a:srgbClr val="000000"/>
                </a:solidFill>
                <a:latin typeface="Calibri"/>
                <a:cs typeface="Calibri"/>
              </a:rPr>
              <a:t> TO PRESENTER</a:t>
            </a:r>
            <a:r>
              <a:rPr lang="en-US" sz="1200" baseline="0" dirty="0" smtClean="0">
                <a:solidFill>
                  <a:srgbClr val="000000"/>
                </a:solidFill>
                <a:latin typeface="Calibri"/>
                <a:cs typeface="Calibri"/>
              </a:rPr>
              <a:t>: Consider including photographs from your district that show healthy children and good food.]</a:t>
            </a:r>
            <a:endParaRPr lang="en-US" sz="1200" dirty="0" smtClean="0">
              <a:solidFill>
                <a:srgbClr val="000000"/>
              </a:solidFill>
              <a:latin typeface="Calibri"/>
              <a:cs typeface="Calibri"/>
            </a:endParaRPr>
          </a:p>
          <a:p>
            <a:pPr algn="l"/>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59</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rgbClr val="000000"/>
                </a:solidFill>
                <a:latin typeface="Helvetica"/>
                <a:cs typeface="Helvetica"/>
              </a:rPr>
              <a:t>What do the numbers look like?</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6</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sz="1200" dirty="0" smtClean="0">
                <a:solidFill>
                  <a:srgbClr val="000000"/>
                </a:solidFill>
                <a:latin typeface="Calibri"/>
                <a:cs typeface="Calibri"/>
              </a:rPr>
              <a:t>The opportunity to make a</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real and lasting contribution</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to the future.</a:t>
            </a:r>
          </a:p>
          <a:p>
            <a:pPr algn="l"/>
            <a:endParaRPr lang="en-US" dirty="0" smtClean="0">
              <a:solidFill>
                <a:srgbClr val="000000"/>
              </a:solidFill>
              <a:latin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a:cs typeface="Calibri"/>
              </a:rPr>
              <a:t>[</a:t>
            </a:r>
            <a:r>
              <a:rPr lang="en-US" sz="1200" b="1" dirty="0" smtClean="0">
                <a:solidFill>
                  <a:srgbClr val="000000"/>
                </a:solidFill>
                <a:latin typeface="Calibri"/>
                <a:cs typeface="Calibri"/>
              </a:rPr>
              <a:t>NOTE</a:t>
            </a:r>
            <a:r>
              <a:rPr lang="en-US" sz="1200" b="1" baseline="0" dirty="0" smtClean="0">
                <a:solidFill>
                  <a:srgbClr val="000000"/>
                </a:solidFill>
                <a:latin typeface="Calibri"/>
                <a:cs typeface="Calibri"/>
              </a:rPr>
              <a:t> TO PRESENTER</a:t>
            </a:r>
            <a:r>
              <a:rPr lang="en-US" sz="1200" baseline="0" dirty="0" smtClean="0">
                <a:solidFill>
                  <a:srgbClr val="000000"/>
                </a:solidFill>
                <a:latin typeface="Calibri"/>
                <a:cs typeface="Calibri"/>
              </a:rPr>
              <a:t>: Consider including photographs from your district that show healthy children and good food.]</a:t>
            </a:r>
            <a:endParaRPr lang="en-US" sz="1200" dirty="0" smtClean="0">
              <a:solidFill>
                <a:srgbClr val="000000"/>
              </a:solidFill>
              <a:latin typeface="Calibri"/>
              <a:cs typeface="Calibri"/>
            </a:endParaRPr>
          </a:p>
          <a:p>
            <a:pPr algn="l"/>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60</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b="1" baseline="0" dirty="0" smtClean="0"/>
              <a:t>NOTE TO PRESENTER: </a:t>
            </a:r>
            <a:r>
              <a:rPr lang="en-US" b="0" baseline="0" dirty="0" smtClean="0"/>
              <a:t>Consider making your own title slide and including your district’s logo.]</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Helvetica Neue Light"/>
              <a:cs typeface="Helvetica Neue Light"/>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61</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The</a:t>
            </a:r>
            <a:r>
              <a:rPr lang="en-US" baseline="0" dirty="0" smtClean="0"/>
              <a:t> USDA estimates about 13 million breakfasts were daily in 2013, or about 2.2 billion a year.</a:t>
            </a:r>
          </a:p>
          <a:p>
            <a:endParaRPr lang="en-US" baseline="0" dirty="0" smtClean="0"/>
          </a:p>
          <a:p>
            <a:r>
              <a:rPr lang="en-US" baseline="0" dirty="0" smtClean="0"/>
              <a:t>About 31 million lunches were served daily in 2013, or 5.2 billion a year.</a:t>
            </a:r>
          </a:p>
          <a:p>
            <a:endParaRPr lang="en-US" baseline="0" dirty="0" smtClean="0"/>
          </a:p>
          <a:p>
            <a:r>
              <a:rPr lang="en-US" baseline="0" dirty="0" smtClean="0"/>
              <a:t>And that’s just breakfast and lunch. It doesn’t count the snacks or supper.</a:t>
            </a:r>
          </a:p>
          <a:p>
            <a:endParaRPr lang="en-US" baseline="0" dirty="0" smtClean="0"/>
          </a:p>
          <a:p>
            <a:r>
              <a:rPr lang="en-US" baseline="0" dirty="0" smtClean="0"/>
              <a:t>[</a:t>
            </a:r>
            <a:r>
              <a:rPr lang="en-US" b="1" baseline="0" dirty="0" smtClean="0"/>
              <a:t>NOTE TO PRESENTER: </a:t>
            </a:r>
            <a:r>
              <a:rPr lang="en-US" b="0" baseline="0" dirty="0" smtClean="0"/>
              <a:t>Consider adding a slide after this one that shows YOUR district’s daily and monthly meals.]</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7</a:t>
            </a:fld>
            <a:endParaRPr lang="en-US"/>
          </a:p>
        </p:txBody>
      </p:sp>
    </p:spTree>
    <p:extLst>
      <p:ext uri="{BB962C8B-B14F-4D97-AF65-F5344CB8AC3E}">
        <p14:creationId xmlns:p14="http://schemas.microsoft.com/office/powerpoint/2010/main" val="207699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Furthermore,</a:t>
            </a:r>
            <a:r>
              <a:rPr lang="en-US" baseline="0" dirty="0" smtClean="0"/>
              <a:t> </a:t>
            </a:r>
            <a:r>
              <a:rPr lang="en-US" sz="1200" kern="1200" dirty="0" smtClean="0">
                <a:solidFill>
                  <a:schemeClr val="tx1"/>
                </a:solidFill>
                <a:effectLst/>
                <a:latin typeface="+mn-lt"/>
                <a:ea typeface="+mn-ea"/>
                <a:cs typeface="+mn-cs"/>
              </a:rPr>
              <a:t>on average, students consume about 35 percent of their daily calories at school. </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8</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many students get half or more of their calories from school meals.</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9</a:t>
            </a:fld>
            <a:endParaRPr lang="en-US"/>
          </a:p>
        </p:txBody>
      </p:sp>
    </p:spTree>
    <p:extLst>
      <p:ext uri="{BB962C8B-B14F-4D97-AF65-F5344CB8AC3E}">
        <p14:creationId xmlns:p14="http://schemas.microsoft.com/office/powerpoint/2010/main" val="3483080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ush left">
    <p:spTree>
      <p:nvGrpSpPr>
        <p:cNvPr id="1" name=""/>
        <p:cNvGrpSpPr/>
        <p:nvPr/>
      </p:nvGrpSpPr>
      <p:grpSpPr>
        <a:xfrm>
          <a:off x="0" y="0"/>
          <a:ext cx="0" cy="0"/>
          <a:chOff x="0" y="0"/>
          <a:chExt cx="0" cy="0"/>
        </a:xfrm>
      </p:grpSpPr>
      <p:sp>
        <p:nvSpPr>
          <p:cNvPr id="7" name="Text Placeholder 2"/>
          <p:cNvSpPr>
            <a:spLocks noGrp="1"/>
          </p:cNvSpPr>
          <p:nvPr>
            <p:ph idx="1"/>
          </p:nvPr>
        </p:nvSpPr>
        <p:spPr>
          <a:xfrm>
            <a:off x="1225175" y="1376086"/>
            <a:ext cx="6887884" cy="5481914"/>
          </a:xfrm>
          <a:prstGeom prst="rect">
            <a:avLst/>
          </a:prstGeom>
        </p:spPr>
        <p:txBody>
          <a:bodyPr vert="horz" lIns="91440" tIns="45720" rIns="91440" bIns="45720" rtlCol="0">
            <a:normAutofit/>
          </a:bodyPr>
          <a:lstStyle>
            <a:lvl1pPr>
              <a:defRPr sz="4400">
                <a:solidFill>
                  <a:srgbClr val="EDA121"/>
                </a:solidFill>
              </a:defRPr>
            </a:lvl1pPr>
          </a:lstStyle>
          <a:p>
            <a:pPr lvl="0"/>
            <a:r>
              <a:rPr lang="en-US" dirty="0" smtClean="0"/>
              <a:t>This style is for basic text</a:t>
            </a:r>
          </a:p>
        </p:txBody>
      </p:sp>
    </p:spTree>
    <p:extLst>
      <p:ext uri="{BB962C8B-B14F-4D97-AF65-F5344CB8AC3E}">
        <p14:creationId xmlns:p14="http://schemas.microsoft.com/office/powerpoint/2010/main" val="86811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93992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186526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g bdr w source">
    <p:spTree>
      <p:nvGrpSpPr>
        <p:cNvPr id="1" name=""/>
        <p:cNvGrpSpPr/>
        <p:nvPr/>
      </p:nvGrpSpPr>
      <p:grpSpPr>
        <a:xfrm>
          <a:off x="0" y="0"/>
          <a:ext cx="0" cy="0"/>
          <a:chOff x="0" y="0"/>
          <a:chExt cx="0" cy="0"/>
        </a:xfrm>
      </p:grpSpPr>
      <p:sp>
        <p:nvSpPr>
          <p:cNvPr id="7" name="Rectangle 6"/>
          <p:cNvSpPr/>
          <p:nvPr userDrawn="1"/>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EDA121"/>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323931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left w source">
    <p:spTree>
      <p:nvGrpSpPr>
        <p:cNvPr id="1" name=""/>
        <p:cNvGrpSpPr/>
        <p:nvPr/>
      </p:nvGrpSpPr>
      <p:grpSpPr>
        <a:xfrm>
          <a:off x="0" y="0"/>
          <a:ext cx="0" cy="0"/>
          <a:chOff x="0" y="0"/>
          <a:chExt cx="0" cy="0"/>
        </a:xfrm>
      </p:grpSpPr>
      <p:sp>
        <p:nvSpPr>
          <p:cNvPr id="3" name="Text Placeholder 2"/>
          <p:cNvSpPr>
            <a:spLocks noGrp="1"/>
          </p:cNvSpPr>
          <p:nvPr>
            <p:ph idx="1"/>
          </p:nvPr>
        </p:nvSpPr>
        <p:spPr>
          <a:xfrm>
            <a:off x="1225175" y="1376087"/>
            <a:ext cx="6887884" cy="5481914"/>
          </a:xfrm>
          <a:prstGeom prst="rect">
            <a:avLst/>
          </a:prstGeom>
        </p:spPr>
        <p:txBody>
          <a:bodyPr vert="horz" lIns="91440" tIns="45720" rIns="91440" bIns="45720" rtlCol="0">
            <a:normAutofit/>
          </a:bodyPr>
          <a:lstStyle>
            <a:lvl1pPr>
              <a:defRPr sz="4400">
                <a:solidFill>
                  <a:srgbClr val="EDA121"/>
                </a:solidFill>
              </a:defRPr>
            </a:lvl1pPr>
          </a:lstStyle>
          <a:p>
            <a:pPr lvl="0"/>
            <a:r>
              <a:rPr lang="en-US" dirty="0" smtClean="0"/>
              <a:t>This style is for basic text</a:t>
            </a:r>
          </a:p>
        </p:txBody>
      </p:sp>
      <p:sp>
        <p:nvSpPr>
          <p:cNvPr id="4"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E593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52302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r left w source">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baseline="0">
                <a:solidFill>
                  <a:srgbClr val="EDA121"/>
                </a:solidFill>
                <a:latin typeface="Helvetica"/>
                <a:cs typeface="Helvetica"/>
              </a:defRPr>
            </a:lvl1pPr>
          </a:lstStyle>
          <a:p>
            <a:pPr lvl="0"/>
            <a:r>
              <a:rPr lang="en-US" dirty="0" smtClean="0"/>
              <a:t>This is wider text box</a:t>
            </a:r>
          </a:p>
        </p:txBody>
      </p:sp>
      <p:sp>
        <p:nvSpPr>
          <p:cNvPr id="9"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E593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408442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r left 2 w source">
    <p:spTree>
      <p:nvGrpSpPr>
        <p:cNvPr id="1" name=""/>
        <p:cNvGrpSpPr/>
        <p:nvPr/>
      </p:nvGrpSpPr>
      <p:grpSpPr>
        <a:xfrm>
          <a:off x="0" y="0"/>
          <a:ext cx="0" cy="0"/>
          <a:chOff x="0" y="0"/>
          <a:chExt cx="0" cy="0"/>
        </a:xfrm>
      </p:grpSpPr>
      <p:sp>
        <p:nvSpPr>
          <p:cNvPr id="3"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4400" baseline="0">
                <a:solidFill>
                  <a:srgbClr val="EDA121"/>
                </a:solidFill>
                <a:latin typeface="Helvetica"/>
                <a:cs typeface="Helvetica"/>
              </a:defRPr>
            </a:lvl1pPr>
          </a:lstStyle>
          <a:p>
            <a:pPr lvl="0"/>
            <a:r>
              <a:rPr lang="en-US" dirty="0" smtClean="0"/>
              <a:t>This is wider 2 text box</a:t>
            </a:r>
          </a:p>
        </p:txBody>
      </p:sp>
      <p:sp>
        <p:nvSpPr>
          <p:cNvPr id="4"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E593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51889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42046"/>
            <a:ext cx="8229600" cy="2130889"/>
          </a:xfrm>
          <a:prstGeom prst="rect">
            <a:avLst/>
          </a:prstGeom>
        </p:spPr>
        <p:txBody>
          <a:bodyPr>
            <a:noAutofit/>
          </a:bodyPr>
          <a:lstStyle>
            <a:lvl1pPr algn="ctr">
              <a:defRPr sz="15000">
                <a:solidFill>
                  <a:srgbClr val="EDA121"/>
                </a:solidFill>
                <a:latin typeface="Helvetica"/>
                <a:cs typeface="Helvetica"/>
              </a:defRPr>
            </a:lvl1pPr>
          </a:lstStyle>
          <a:p>
            <a:r>
              <a:rPr lang="en-US" dirty="0" smtClean="0"/>
              <a:t>00%</a:t>
            </a:r>
            <a:endParaRPr lang="en-US" dirty="0"/>
          </a:p>
        </p:txBody>
      </p:sp>
      <p:sp>
        <p:nvSpPr>
          <p:cNvPr id="4" name="Text Placeholder 2"/>
          <p:cNvSpPr>
            <a:spLocks noGrp="1"/>
          </p:cNvSpPr>
          <p:nvPr>
            <p:ph type="body" idx="1" hasCustomPrompt="1"/>
          </p:nvPr>
        </p:nvSpPr>
        <p:spPr>
          <a:xfrm>
            <a:off x="2" y="4800600"/>
            <a:ext cx="9143998" cy="1363476"/>
          </a:xfrm>
        </p:spPr>
        <p:txBody>
          <a:bodyPr anchor="t" anchorCtr="0">
            <a:noAutofit/>
          </a:bodyPr>
          <a:lstStyle>
            <a:lvl1pPr marL="0" indent="0" algn="ctr">
              <a:buNone/>
              <a:defRPr sz="36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text here</a:t>
            </a:r>
          </a:p>
        </p:txBody>
      </p:sp>
      <p:sp>
        <p:nvSpPr>
          <p:cNvPr id="5"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9185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990600" y="1376086"/>
            <a:ext cx="7122459" cy="4525963"/>
          </a:xfrm>
          <a:prstGeom prst="rect">
            <a:avLst/>
          </a:prstGeom>
        </p:spPr>
        <p:txBody>
          <a:bodyPr vert="horz" lIns="91440" tIns="45720" rIns="91440" bIns="45720" rtlCol="0">
            <a:normAutofit/>
          </a:bodyPr>
          <a:lstStyle>
            <a:lvl1pPr>
              <a:defRPr>
                <a:solidFill>
                  <a:srgbClr val="EDA121"/>
                </a:solidFill>
              </a:defRPr>
            </a:lvl1pPr>
          </a:lstStyle>
          <a:p>
            <a:pPr lvl="0"/>
            <a:r>
              <a:rPr lang="en-US" dirty="0" smtClean="0"/>
              <a:t>This style is for basic text</a:t>
            </a:r>
          </a:p>
        </p:txBody>
      </p:sp>
    </p:spTree>
    <p:extLst>
      <p:ext uri="{BB962C8B-B14F-4D97-AF65-F5344CB8AC3E}">
        <p14:creationId xmlns:p14="http://schemas.microsoft.com/office/powerpoint/2010/main" val="334135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19661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left - credi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13"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7831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621501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600" y="1376086"/>
            <a:ext cx="7122459" cy="4525963"/>
          </a:xfrm>
          <a:prstGeom prst="rect">
            <a:avLst/>
          </a:prstGeom>
        </p:spPr>
        <p:txBody>
          <a:bodyPr vert="horz" lIns="91440" tIns="45720" rIns="91440" bIns="45720" rtlCol="0">
            <a:normAutofit/>
          </a:bodyPr>
          <a:lstStyle/>
          <a:p>
            <a:pPr lvl="0"/>
            <a:r>
              <a:rPr lang="en-US" dirty="0" smtClean="0"/>
              <a:t>Click for basic text</a:t>
            </a:r>
          </a:p>
        </p:txBody>
      </p:sp>
    </p:spTree>
    <p:extLst>
      <p:ext uri="{BB962C8B-B14F-4D97-AF65-F5344CB8AC3E}">
        <p14:creationId xmlns:p14="http://schemas.microsoft.com/office/powerpoint/2010/main" val="3953302950"/>
      </p:ext>
    </p:extLst>
  </p:cSld>
  <p:clrMap bg1="lt1" tx1="dk1" bg2="lt2" tx2="dk2" accent1="accent1" accent2="accent2" accent3="accent3" accent4="accent4" accent5="accent5" accent6="accent6" hlink="hlink" folHlink="folHlink"/>
  <p:sldLayoutIdLst>
    <p:sldLayoutId id="2147483650" r:id="rId1"/>
    <p:sldLayoutId id="2147483676" r:id="rId2"/>
    <p:sldLayoutId id="2147483678" r:id="rId3"/>
    <p:sldLayoutId id="2147483679" r:id="rId4"/>
    <p:sldLayoutId id="2147483675" r:id="rId5"/>
    <p:sldLayoutId id="214748368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kern="1200" baseline="0">
          <a:solidFill>
            <a:srgbClr val="EDA12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E5932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E5932F"/>
          </a:solidFill>
          <a:latin typeface="Helvetica"/>
          <a:ea typeface="+mn-ea"/>
          <a:cs typeface="Helvetica"/>
        </a:defRPr>
      </a:lvl3pPr>
      <a:lvl4pPr marL="1371600" indent="0" algn="l" defTabSz="457200" rtl="0" eaLnBrk="1" latinLnBrk="0" hangingPunct="1">
        <a:spcBef>
          <a:spcPct val="20000"/>
        </a:spcBef>
        <a:buFont typeface="Arial"/>
        <a:buNone/>
        <a:defRPr sz="2000" kern="1200">
          <a:solidFill>
            <a:srgbClr val="E5932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E5932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593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094161"/>
      </p:ext>
    </p:extLst>
  </p:cSld>
  <p:clrMap bg1="lt1" tx1="dk1" bg2="lt2" tx2="dk2" accent1="accent1" accent2="accent2" accent3="accent3" accent4="accent4" accent5="accent5" accent6="accent6" hlink="hlink" folHlink="folHlink"/>
  <p:sldLayoutIdLst>
    <p:sldLayoutId id="2147483658" r:id="rId1"/>
    <p:sldLayoutId id="2147483662" r:id="rId2"/>
    <p:sldLayoutId id="2147483677" r:id="rId3"/>
    <p:sldLayoutId id="2147483659" r:id="rId4"/>
    <p:sldLayoutId id="2147483656" r:id="rId5"/>
    <p:sldLayoutId id="214748366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6.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8.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1499" y="3501433"/>
            <a:ext cx="7067961" cy="523220"/>
          </a:xfrm>
          <a:prstGeom prst="rect">
            <a:avLst/>
          </a:prstGeom>
          <a:noFill/>
        </p:spPr>
        <p:txBody>
          <a:bodyPr wrap="none" rtlCol="0">
            <a:spAutoFit/>
          </a:bodyPr>
          <a:lstStyle/>
          <a:p>
            <a:r>
              <a:rPr lang="en-US" sz="2800" spc="300" dirty="0">
                <a:solidFill>
                  <a:srgbClr val="FFFFFF"/>
                </a:solidFill>
              </a:rPr>
              <a:t>b</a:t>
            </a:r>
            <a:r>
              <a:rPr lang="en-US" sz="2800" spc="300" dirty="0" smtClean="0">
                <a:solidFill>
                  <a:srgbClr val="FFFFFF"/>
                </a:solidFill>
              </a:rPr>
              <a:t>arrels of oil to make one automobile</a:t>
            </a:r>
            <a:endParaRPr lang="en-US" sz="2800" spc="300" dirty="0">
              <a:solidFill>
                <a:srgbClr val="FFFFFF"/>
              </a:solidFill>
            </a:endParaRPr>
          </a:p>
        </p:txBody>
      </p:sp>
      <p:sp>
        <p:nvSpPr>
          <p:cNvPr id="2" name="Rectangle 1"/>
          <p:cNvSpPr/>
          <p:nvPr/>
        </p:nvSpPr>
        <p:spPr>
          <a:xfrm>
            <a:off x="0" y="0"/>
            <a:ext cx="9144000" cy="6858000"/>
          </a:xfrm>
          <a:prstGeom prst="rect">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nstructions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71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a:r>
            <a:br>
              <a:rPr lang="en-US" dirty="0" smtClean="0"/>
            </a:br>
            <a:r>
              <a:rPr lang="en-US" dirty="0"/>
              <a:t>Why does this matter</a:t>
            </a:r>
            <a:r>
              <a:rPr lang="en-US" dirty="0" smtClean="0"/>
              <a:t>?</a:t>
            </a:r>
            <a:endParaRPr lang="en-US" dirty="0"/>
          </a:p>
        </p:txBody>
      </p:sp>
    </p:spTree>
    <p:extLst>
      <p:ext uri="{BB962C8B-B14F-4D97-AF65-F5344CB8AC3E}">
        <p14:creationId xmlns:p14="http://schemas.microsoft.com/office/powerpoint/2010/main" val="99573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schemeClr val="bg1"/>
                </a:solidFill>
                <a:latin typeface="Helvetica Neue"/>
                <a:cs typeface="Helvetica Neue"/>
              </a:rPr>
              <a:t>parts</a:t>
            </a:r>
            <a:endParaRPr lang="en-US" sz="4800" dirty="0">
              <a:solidFill>
                <a:schemeClr val="bg1"/>
              </a:solidFill>
              <a:latin typeface="Helvetica Neue"/>
              <a:cs typeface="Helvetica Neue"/>
            </a:endParaRPr>
          </a:p>
        </p:txBody>
      </p:sp>
      <p:sp>
        <p:nvSpPr>
          <p:cNvPr id="3" name="Content Placeholder 2"/>
          <p:cNvSpPr>
            <a:spLocks noGrp="1"/>
          </p:cNvSpPr>
          <p:nvPr>
            <p:ph idx="1"/>
          </p:nvPr>
        </p:nvSpPr>
        <p:spPr/>
        <p:txBody>
          <a:bodyPr>
            <a:normAutofit/>
          </a:bodyPr>
          <a:lstStyle/>
          <a:p>
            <a:r>
              <a:rPr lang="en-US" dirty="0">
                <a:solidFill>
                  <a:srgbClr val="EDA221"/>
                </a:solidFill>
              </a:rPr>
              <a:t>Because school districts have </a:t>
            </a:r>
            <a:r>
              <a:rPr lang="en-US" dirty="0" smtClean="0">
                <a:solidFill>
                  <a:srgbClr val="EDA221"/>
                </a:solidFill>
              </a:rPr>
              <a:t>a </a:t>
            </a:r>
            <a:r>
              <a:rPr lang="en-US" b="1" dirty="0">
                <a:solidFill>
                  <a:srgbClr val="EDA221"/>
                </a:solidFill>
              </a:rPr>
              <a:t>significant role </a:t>
            </a:r>
            <a:r>
              <a:rPr lang="en-US" dirty="0">
                <a:solidFill>
                  <a:srgbClr val="EDA221"/>
                </a:solidFill>
              </a:rPr>
              <a:t>to play </a:t>
            </a:r>
            <a:r>
              <a:rPr lang="en-US" dirty="0" smtClean="0">
                <a:solidFill>
                  <a:srgbClr val="EDA221"/>
                </a:solidFill>
              </a:rPr>
              <a:t>in the </a:t>
            </a:r>
            <a:r>
              <a:rPr lang="en-US" dirty="0">
                <a:solidFill>
                  <a:srgbClr val="EDA221"/>
                </a:solidFill>
              </a:rPr>
              <a:t>well-being and academic </a:t>
            </a:r>
            <a:r>
              <a:rPr lang="en-US" dirty="0" smtClean="0">
                <a:solidFill>
                  <a:srgbClr val="EDA221"/>
                </a:solidFill>
              </a:rPr>
              <a:t>achievement </a:t>
            </a:r>
            <a:br>
              <a:rPr lang="en-US" dirty="0" smtClean="0">
                <a:solidFill>
                  <a:srgbClr val="EDA221"/>
                </a:solidFill>
              </a:rPr>
            </a:br>
            <a:r>
              <a:rPr lang="en-US" dirty="0" smtClean="0">
                <a:solidFill>
                  <a:srgbClr val="EDA221"/>
                </a:solidFill>
              </a:rPr>
              <a:t>of </a:t>
            </a:r>
            <a:r>
              <a:rPr lang="en-US" dirty="0">
                <a:solidFill>
                  <a:srgbClr val="EDA221"/>
                </a:solidFill>
              </a:rPr>
              <a:t>children. </a:t>
            </a:r>
          </a:p>
        </p:txBody>
      </p:sp>
    </p:spTree>
    <p:extLst>
      <p:ext uri="{BB962C8B-B14F-4D97-AF65-F5344CB8AC3E}">
        <p14:creationId xmlns:p14="http://schemas.microsoft.com/office/powerpoint/2010/main" val="414125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schemeClr val="bg1"/>
                </a:solidFill>
                <a:latin typeface="Helvetica Neue"/>
                <a:cs typeface="Helvetica Neue"/>
              </a:rPr>
              <a:t>parts</a:t>
            </a:r>
            <a:endParaRPr lang="en-US" sz="4800" dirty="0">
              <a:solidFill>
                <a:schemeClr val="bg1"/>
              </a:solidFill>
              <a:latin typeface="Helvetica Neue"/>
              <a:cs typeface="Helvetica Neue"/>
            </a:endParaRPr>
          </a:p>
        </p:txBody>
      </p:sp>
      <p:sp>
        <p:nvSpPr>
          <p:cNvPr id="3" name="Content Placeholder 2"/>
          <p:cNvSpPr>
            <a:spLocks noGrp="1"/>
          </p:cNvSpPr>
          <p:nvPr>
            <p:ph idx="1"/>
          </p:nvPr>
        </p:nvSpPr>
        <p:spPr/>
        <p:txBody>
          <a:bodyPr>
            <a:normAutofit/>
          </a:bodyPr>
          <a:lstStyle/>
          <a:p>
            <a:r>
              <a:rPr lang="en-US" dirty="0">
                <a:solidFill>
                  <a:srgbClr val="EDA221"/>
                </a:solidFill>
              </a:rPr>
              <a:t>And freshly prepared, </a:t>
            </a:r>
            <a:r>
              <a:rPr lang="en-US" dirty="0" smtClean="0">
                <a:solidFill>
                  <a:srgbClr val="EDA221"/>
                </a:solidFill>
              </a:rPr>
              <a:t>healthy school </a:t>
            </a:r>
            <a:r>
              <a:rPr lang="en-US" dirty="0">
                <a:solidFill>
                  <a:srgbClr val="EDA221"/>
                </a:solidFill>
              </a:rPr>
              <a:t>meals are part of </a:t>
            </a:r>
            <a:r>
              <a:rPr lang="en-US" dirty="0" smtClean="0">
                <a:solidFill>
                  <a:srgbClr val="EDA221"/>
                </a:solidFill>
              </a:rPr>
              <a:t>the strategy </a:t>
            </a:r>
            <a:r>
              <a:rPr lang="en-US" dirty="0">
                <a:solidFill>
                  <a:srgbClr val="EDA221"/>
                </a:solidFill>
              </a:rPr>
              <a:t>that </a:t>
            </a:r>
            <a:r>
              <a:rPr lang="en-US" b="1" dirty="0">
                <a:solidFill>
                  <a:srgbClr val="EDA221"/>
                </a:solidFill>
              </a:rPr>
              <a:t>helps districts </a:t>
            </a:r>
            <a:r>
              <a:rPr lang="en-US" b="1" dirty="0" smtClean="0">
                <a:solidFill>
                  <a:srgbClr val="EDA221"/>
                </a:solidFill>
              </a:rPr>
              <a:t>succeed</a:t>
            </a:r>
            <a:r>
              <a:rPr lang="en-US" b="1" dirty="0">
                <a:solidFill>
                  <a:srgbClr val="EDA221"/>
                </a:solidFill>
              </a:rPr>
              <a:t>.</a:t>
            </a:r>
          </a:p>
        </p:txBody>
      </p:sp>
    </p:spTree>
    <p:extLst>
      <p:ext uri="{BB962C8B-B14F-4D97-AF65-F5344CB8AC3E}">
        <p14:creationId xmlns:p14="http://schemas.microsoft.com/office/powerpoint/2010/main" val="277937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a:r>
            <a:br>
              <a:rPr lang="en-US" dirty="0" smtClean="0"/>
            </a:br>
            <a:r>
              <a:rPr lang="en-US" dirty="0"/>
              <a:t>How</a:t>
            </a:r>
            <a:r>
              <a:rPr lang="en-US" dirty="0" smtClean="0"/>
              <a:t>?</a:t>
            </a:r>
            <a:endParaRPr lang="en-US" dirty="0"/>
          </a:p>
        </p:txBody>
      </p:sp>
    </p:spTree>
    <p:extLst>
      <p:ext uri="{BB962C8B-B14F-4D97-AF65-F5344CB8AC3E}">
        <p14:creationId xmlns:p14="http://schemas.microsoft.com/office/powerpoint/2010/main" val="174480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0"/>
          </p:nvPr>
        </p:nvSpPr>
        <p:spPr/>
        <p:txBody>
          <a:bodyPr/>
          <a:lstStyle/>
          <a:p>
            <a:r>
              <a:rPr lang="en-US" dirty="0"/>
              <a:t>Journal for Health </a:t>
            </a:r>
            <a:r>
              <a:rPr lang="en-US" dirty="0" smtClean="0"/>
              <a:t>Economics</a:t>
            </a:r>
            <a:endParaRPr lang="en-US" dirty="0"/>
          </a:p>
        </p:txBody>
      </p:sp>
      <p:sp>
        <p:nvSpPr>
          <p:cNvPr id="8" name="Content Placeholder 7"/>
          <p:cNvSpPr>
            <a:spLocks noGrp="1"/>
          </p:cNvSpPr>
          <p:nvPr>
            <p:ph idx="1"/>
          </p:nvPr>
        </p:nvSpPr>
        <p:spPr>
          <a:xfrm>
            <a:off x="732118" y="1464234"/>
            <a:ext cx="8172823" cy="5393766"/>
          </a:xfrm>
        </p:spPr>
        <p:txBody>
          <a:bodyPr>
            <a:normAutofit/>
          </a:bodyPr>
          <a:lstStyle/>
          <a:p>
            <a:r>
              <a:rPr lang="en-US" dirty="0">
                <a:latin typeface="Helvetica Neue"/>
                <a:cs typeface="Helvetica Neue"/>
              </a:rPr>
              <a:t>Improved school </a:t>
            </a:r>
            <a:r>
              <a:rPr lang="en-US" dirty="0" smtClean="0">
                <a:latin typeface="Helvetica Neue"/>
                <a:cs typeface="Helvetica Neue"/>
              </a:rPr>
              <a:t>meals can make </a:t>
            </a:r>
            <a:r>
              <a:rPr lang="en-US" dirty="0">
                <a:latin typeface="Helvetica Neue"/>
                <a:cs typeface="Helvetica Neue"/>
              </a:rPr>
              <a:t>an </a:t>
            </a:r>
            <a:r>
              <a:rPr lang="en-US" dirty="0" smtClean="0">
                <a:latin typeface="Helvetica Neue"/>
                <a:cs typeface="Helvetica Neue"/>
              </a:rPr>
              <a:t>almost </a:t>
            </a:r>
            <a:r>
              <a:rPr lang="en-US" b="1" dirty="0" smtClean="0">
                <a:latin typeface="Helvetica Neue"/>
                <a:cs typeface="Helvetica Neue"/>
              </a:rPr>
              <a:t>immediate</a:t>
            </a:r>
            <a:r>
              <a:rPr lang="en-US" dirty="0" smtClean="0">
                <a:latin typeface="Helvetica Neue"/>
                <a:cs typeface="Helvetica Neue"/>
              </a:rPr>
              <a:t> difference </a:t>
            </a:r>
            <a:br>
              <a:rPr lang="en-US" dirty="0" smtClean="0">
                <a:latin typeface="Helvetica Neue"/>
                <a:cs typeface="Helvetica Neue"/>
              </a:rPr>
            </a:br>
            <a:r>
              <a:rPr lang="en-US" dirty="0" smtClean="0">
                <a:latin typeface="Helvetica Neue"/>
                <a:cs typeface="Helvetica Neue"/>
              </a:rPr>
              <a:t>in academic achievement.</a:t>
            </a:r>
            <a:endParaRPr lang="en-US" dirty="0">
              <a:latin typeface="Helvetica Neue"/>
              <a:cs typeface="Helvetica Neue"/>
            </a:endParaRPr>
          </a:p>
        </p:txBody>
      </p:sp>
    </p:spTree>
    <p:extLst>
      <p:ext uri="{BB962C8B-B14F-4D97-AF65-F5344CB8AC3E}">
        <p14:creationId xmlns:p14="http://schemas.microsoft.com/office/powerpoint/2010/main" val="258694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0"/>
          </p:nvPr>
        </p:nvSpPr>
        <p:spPr>
          <a:prstGeom prst="rect">
            <a:avLst/>
          </a:prstGeom>
        </p:spPr>
        <p:txBody>
          <a:bodyPr/>
          <a:lstStyle/>
          <a:p>
            <a:r>
              <a:rPr lang="en-US" dirty="0"/>
              <a:t>California School Board Association; Emery </a:t>
            </a:r>
            <a:r>
              <a:rPr lang="en-US" dirty="0" smtClean="0"/>
              <a:t>University</a:t>
            </a:r>
            <a:endParaRPr lang="en-US" dirty="0"/>
          </a:p>
        </p:txBody>
      </p:sp>
      <p:sp>
        <p:nvSpPr>
          <p:cNvPr id="8" name="Content Placeholder 7"/>
          <p:cNvSpPr>
            <a:spLocks noGrp="1"/>
          </p:cNvSpPr>
          <p:nvPr>
            <p:ph idx="1"/>
          </p:nvPr>
        </p:nvSpPr>
        <p:spPr>
          <a:prstGeom prst="rect">
            <a:avLst/>
          </a:prstGeom>
        </p:spPr>
        <p:txBody>
          <a:bodyPr/>
          <a:lstStyle/>
          <a:p>
            <a:r>
              <a:rPr lang="en-US" dirty="0" smtClean="0"/>
              <a:t>And they have a </a:t>
            </a:r>
            <a:r>
              <a:rPr lang="en-US" b="1" dirty="0" smtClean="0"/>
              <a:t>positive effect </a:t>
            </a:r>
            <a:r>
              <a:rPr lang="en-US" dirty="0" smtClean="0"/>
              <a:t>on attendance and test scores, too.</a:t>
            </a:r>
            <a:endParaRPr lang="en-US" dirty="0"/>
          </a:p>
        </p:txBody>
      </p:sp>
    </p:spTree>
    <p:extLst>
      <p:ext uri="{BB962C8B-B14F-4D97-AF65-F5344CB8AC3E}">
        <p14:creationId xmlns:p14="http://schemas.microsoft.com/office/powerpoint/2010/main" val="1095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schemeClr val="bg1"/>
                </a:solidFill>
                <a:latin typeface="Helvetica Neue"/>
                <a:cs typeface="Helvetica Neue"/>
              </a:rPr>
              <a:t>parts</a:t>
            </a:r>
            <a:endParaRPr lang="en-US" sz="4800" dirty="0">
              <a:solidFill>
                <a:schemeClr val="bg1"/>
              </a:solidFill>
              <a:latin typeface="Helvetica Neue"/>
              <a:cs typeface="Helvetica Neue"/>
            </a:endParaRPr>
          </a:p>
        </p:txBody>
      </p:sp>
      <p:sp>
        <p:nvSpPr>
          <p:cNvPr id="2" name="Content Placeholder 1"/>
          <p:cNvSpPr>
            <a:spLocks noGrp="1"/>
          </p:cNvSpPr>
          <p:nvPr>
            <p:ph idx="1"/>
          </p:nvPr>
        </p:nvSpPr>
        <p:spPr/>
        <p:txBody>
          <a:bodyPr/>
          <a:lstStyle/>
          <a:p>
            <a:r>
              <a:rPr lang="en-US" dirty="0">
                <a:solidFill>
                  <a:srgbClr val="EDA221"/>
                </a:solidFill>
              </a:rPr>
              <a:t>School meals are </a:t>
            </a:r>
            <a:r>
              <a:rPr lang="en-US" b="1" dirty="0" smtClean="0">
                <a:solidFill>
                  <a:srgbClr val="EDA221"/>
                </a:solidFill>
              </a:rPr>
              <a:t>especially important</a:t>
            </a:r>
            <a:r>
              <a:rPr lang="en-US" dirty="0" smtClean="0">
                <a:solidFill>
                  <a:srgbClr val="EDA221"/>
                </a:solidFill>
              </a:rPr>
              <a:t> </a:t>
            </a:r>
            <a:br>
              <a:rPr lang="en-US" dirty="0" smtClean="0">
                <a:solidFill>
                  <a:srgbClr val="EDA221"/>
                </a:solidFill>
              </a:rPr>
            </a:br>
            <a:r>
              <a:rPr lang="en-US" dirty="0" smtClean="0">
                <a:solidFill>
                  <a:srgbClr val="EDA221"/>
                </a:solidFill>
              </a:rPr>
              <a:t>for </a:t>
            </a:r>
            <a:r>
              <a:rPr lang="en-US" dirty="0">
                <a:solidFill>
                  <a:srgbClr val="EDA221"/>
                </a:solidFill>
              </a:rPr>
              <a:t>some students.</a:t>
            </a:r>
          </a:p>
        </p:txBody>
      </p:sp>
    </p:spTree>
    <p:extLst>
      <p:ext uri="{BB962C8B-B14F-4D97-AF65-F5344CB8AC3E}">
        <p14:creationId xmlns:p14="http://schemas.microsoft.com/office/powerpoint/2010/main" val="139997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dirty="0" smtClean="0"/>
              <a:t>49</a:t>
            </a:r>
            <a:r>
              <a:rPr lang="en-US" sz="5000" dirty="0" smtClean="0"/>
              <a:t> </a:t>
            </a:r>
            <a:r>
              <a:rPr lang="en-US" sz="9600" dirty="0" smtClean="0"/>
              <a:t>MILLION</a:t>
            </a:r>
            <a:endParaRPr lang="en-US" sz="9600" dirty="0"/>
          </a:p>
        </p:txBody>
      </p:sp>
      <p:sp>
        <p:nvSpPr>
          <p:cNvPr id="10" name="Title 9"/>
          <p:cNvSpPr>
            <a:spLocks noGrp="1"/>
          </p:cNvSpPr>
          <p:nvPr>
            <p:ph type="ctrTitle"/>
          </p:nvPr>
        </p:nvSpPr>
        <p:spPr/>
        <p:txBody>
          <a:bodyPr>
            <a:normAutofit/>
          </a:bodyPr>
          <a:lstStyle/>
          <a:p>
            <a:r>
              <a:rPr lang="en-US" dirty="0"/>
              <a:t>Number of Americans who lived in</a:t>
            </a:r>
            <a:br>
              <a:rPr lang="en-US" dirty="0"/>
            </a:br>
            <a:r>
              <a:rPr lang="en-US" b="1" dirty="0"/>
              <a:t>food insecure households </a:t>
            </a:r>
            <a:r>
              <a:rPr lang="en-US" dirty="0"/>
              <a:t>in 2012</a:t>
            </a:r>
            <a:br>
              <a:rPr lang="en-US" dirty="0"/>
            </a:br>
            <a:endParaRPr lang="en-US" dirty="0"/>
          </a:p>
        </p:txBody>
      </p:sp>
      <p:sp>
        <p:nvSpPr>
          <p:cNvPr id="12" name="Text Placeholder 11"/>
          <p:cNvSpPr>
            <a:spLocks noGrp="1"/>
          </p:cNvSpPr>
          <p:nvPr>
            <p:ph type="body" idx="10"/>
          </p:nvPr>
        </p:nvSpPr>
        <p:spPr>
          <a:prstGeom prst="rect">
            <a:avLst/>
          </a:prstGeom>
        </p:spPr>
        <p:txBody>
          <a:bodyPr/>
          <a:lstStyle/>
          <a:p>
            <a:r>
              <a:rPr lang="en-US" dirty="0"/>
              <a:t>USDA</a:t>
            </a:r>
          </a:p>
        </p:txBody>
      </p:sp>
    </p:spTree>
    <p:extLst>
      <p:ext uri="{BB962C8B-B14F-4D97-AF65-F5344CB8AC3E}">
        <p14:creationId xmlns:p14="http://schemas.microsoft.com/office/powerpoint/2010/main" val="300511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r>
              <a:rPr lang="en-US" sz="15000" spc="-300" dirty="0"/>
              <a:t>15.9</a:t>
            </a:r>
            <a:r>
              <a:rPr lang="en-US" sz="4000" dirty="0"/>
              <a:t> </a:t>
            </a:r>
            <a:r>
              <a:rPr lang="en-US" sz="9600" dirty="0" smtClean="0"/>
              <a:t>MILLION</a:t>
            </a:r>
            <a:endParaRPr lang="en-US" dirty="0"/>
          </a:p>
        </p:txBody>
      </p:sp>
      <p:sp>
        <p:nvSpPr>
          <p:cNvPr id="13" name="Title 12"/>
          <p:cNvSpPr>
            <a:spLocks noGrp="1"/>
          </p:cNvSpPr>
          <p:nvPr>
            <p:ph type="ctrTitle"/>
          </p:nvPr>
        </p:nvSpPr>
        <p:spPr/>
        <p:txBody>
          <a:bodyPr>
            <a:normAutofit/>
          </a:bodyPr>
          <a:lstStyle/>
          <a:p>
            <a:r>
              <a:rPr lang="en-US" dirty="0"/>
              <a:t>Number of </a:t>
            </a:r>
            <a:r>
              <a:rPr lang="en-US" b="1" dirty="0"/>
              <a:t>children</a:t>
            </a:r>
            <a:r>
              <a:rPr lang="en-US" dirty="0"/>
              <a:t> who lived in</a:t>
            </a:r>
            <a:br>
              <a:rPr lang="en-US" dirty="0"/>
            </a:br>
            <a:r>
              <a:rPr lang="en-US" b="1" dirty="0"/>
              <a:t>food insecure households </a:t>
            </a:r>
            <a:r>
              <a:rPr lang="en-US" dirty="0"/>
              <a:t>in </a:t>
            </a:r>
            <a:r>
              <a:rPr lang="en-US" dirty="0" smtClean="0"/>
              <a:t>2012</a:t>
            </a:r>
            <a:endParaRPr lang="en-US" dirty="0"/>
          </a:p>
        </p:txBody>
      </p:sp>
      <p:sp>
        <p:nvSpPr>
          <p:cNvPr id="14" name="Text Placeholder 13"/>
          <p:cNvSpPr>
            <a:spLocks noGrp="1"/>
          </p:cNvSpPr>
          <p:nvPr>
            <p:ph type="body" idx="10"/>
          </p:nvPr>
        </p:nvSpPr>
        <p:spPr>
          <a:prstGeom prst="rect">
            <a:avLst/>
          </a:prstGeom>
        </p:spPr>
        <p:txBody>
          <a:bodyPr/>
          <a:lstStyle/>
          <a:p>
            <a:r>
              <a:rPr lang="en-US" dirty="0"/>
              <a:t>USDA</a:t>
            </a:r>
          </a:p>
        </p:txBody>
      </p:sp>
    </p:spTree>
    <p:extLst>
      <p:ext uri="{BB962C8B-B14F-4D97-AF65-F5344CB8AC3E}">
        <p14:creationId xmlns:p14="http://schemas.microsoft.com/office/powerpoint/2010/main" val="19645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ouse_yell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3" y="0"/>
            <a:ext cx="9144000" cy="6858000"/>
          </a:xfrm>
          <a:prstGeom prst="rect">
            <a:avLst/>
          </a:prstGeom>
        </p:spPr>
      </p:pic>
      <p:sp>
        <p:nvSpPr>
          <p:cNvPr id="2" name="Title 1"/>
          <p:cNvSpPr>
            <a:spLocks noGrp="1"/>
          </p:cNvSpPr>
          <p:nvPr>
            <p:ph type="title"/>
          </p:nvPr>
        </p:nvSpPr>
        <p:spPr/>
        <p:txBody>
          <a:bodyPr/>
          <a:lstStyle/>
          <a:p>
            <a:r>
              <a:rPr lang="en-US" dirty="0" smtClean="0"/>
              <a:t>1</a:t>
            </a:r>
            <a:r>
              <a:rPr lang="en-US" sz="1500" dirty="0" smtClean="0"/>
              <a:t> </a:t>
            </a:r>
            <a:r>
              <a:rPr lang="en-US" sz="9600" dirty="0" smtClean="0"/>
              <a:t>out of </a:t>
            </a:r>
            <a:r>
              <a:rPr lang="en-US" dirty="0" smtClean="0"/>
              <a:t>5</a:t>
            </a:r>
            <a:endParaRPr lang="en-US" dirty="0"/>
          </a:p>
        </p:txBody>
      </p:sp>
      <p:sp>
        <p:nvSpPr>
          <p:cNvPr id="4" name="Text Placeholder 3"/>
          <p:cNvSpPr>
            <a:spLocks noGrp="1"/>
          </p:cNvSpPr>
          <p:nvPr>
            <p:ph type="body" idx="1"/>
          </p:nvPr>
        </p:nvSpPr>
        <p:spPr>
          <a:xfrm>
            <a:off x="2" y="4896876"/>
            <a:ext cx="9143998" cy="1468065"/>
          </a:xfrm>
        </p:spPr>
        <p:txBody>
          <a:bodyPr/>
          <a:lstStyle/>
          <a:p>
            <a:r>
              <a:rPr lang="en-US" dirty="0">
                <a:solidFill>
                  <a:srgbClr val="7F7F7F"/>
                </a:solidFill>
              </a:rPr>
              <a:t>U.S. households with children who </a:t>
            </a:r>
            <a:br>
              <a:rPr lang="en-US" dirty="0">
                <a:solidFill>
                  <a:srgbClr val="7F7F7F"/>
                </a:solidFill>
              </a:rPr>
            </a:br>
            <a:r>
              <a:rPr lang="en-US" dirty="0">
                <a:solidFill>
                  <a:srgbClr val="7F7F7F"/>
                </a:solidFill>
              </a:rPr>
              <a:t>report food insecurity</a:t>
            </a:r>
          </a:p>
          <a:p>
            <a:endParaRPr lang="en-US" dirty="0"/>
          </a:p>
        </p:txBody>
      </p:sp>
      <p:sp>
        <p:nvSpPr>
          <p:cNvPr id="5" name="Text Placeholder 4"/>
          <p:cNvSpPr>
            <a:spLocks noGrp="1"/>
          </p:cNvSpPr>
          <p:nvPr>
            <p:ph type="body" idx="10"/>
          </p:nvPr>
        </p:nvSpPr>
        <p:spPr/>
        <p:txBody>
          <a:bodyPr/>
          <a:lstStyle/>
          <a:p>
            <a:r>
              <a:rPr lang="en-US" dirty="0"/>
              <a:t>USDA</a:t>
            </a:r>
          </a:p>
        </p:txBody>
      </p:sp>
    </p:spTree>
    <p:extLst>
      <p:ext uri="{BB962C8B-B14F-4D97-AF65-F5344CB8AC3E}">
        <p14:creationId xmlns:p14="http://schemas.microsoft.com/office/powerpoint/2010/main" val="132677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1499" y="3501433"/>
            <a:ext cx="7067961" cy="523220"/>
          </a:xfrm>
          <a:prstGeom prst="rect">
            <a:avLst/>
          </a:prstGeom>
          <a:noFill/>
        </p:spPr>
        <p:txBody>
          <a:bodyPr wrap="none" rtlCol="0">
            <a:spAutoFit/>
          </a:bodyPr>
          <a:lstStyle/>
          <a:p>
            <a:r>
              <a:rPr lang="en-US" sz="2800" spc="300" dirty="0">
                <a:solidFill>
                  <a:srgbClr val="FFFFFF"/>
                </a:solidFill>
              </a:rPr>
              <a:t>b</a:t>
            </a:r>
            <a:r>
              <a:rPr lang="en-US" sz="2800" spc="300" dirty="0" smtClean="0">
                <a:solidFill>
                  <a:srgbClr val="FFFFFF"/>
                </a:solidFill>
              </a:rPr>
              <a:t>arrels of oil to make one automobile</a:t>
            </a:r>
            <a:endParaRPr lang="en-US" sz="2800" spc="300" dirty="0">
              <a:solidFill>
                <a:srgbClr val="FFFFFF"/>
              </a:solidFill>
            </a:endParaRPr>
          </a:p>
        </p:txBody>
      </p:sp>
      <p:sp>
        <p:nvSpPr>
          <p:cNvPr id="2" name="Rectangle 1"/>
          <p:cNvSpPr/>
          <p:nvPr/>
        </p:nvSpPr>
        <p:spPr>
          <a:xfrm>
            <a:off x="0" y="0"/>
            <a:ext cx="9144000" cy="6858000"/>
          </a:xfrm>
          <a:prstGeom prst="rect">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making_the_case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299517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schemeClr val="bg1"/>
                </a:solidFill>
                <a:latin typeface="Helvetica Neue"/>
                <a:cs typeface="Helvetica Neue"/>
              </a:rPr>
              <a:t>parts</a:t>
            </a:r>
            <a:endParaRPr lang="en-US" sz="4800" dirty="0">
              <a:solidFill>
                <a:schemeClr val="bg1"/>
              </a:solidFill>
              <a:latin typeface="Helvetica Neue"/>
              <a:cs typeface="Helvetica Neue"/>
            </a:endParaRPr>
          </a:p>
        </p:txBody>
      </p:sp>
      <p:sp>
        <p:nvSpPr>
          <p:cNvPr id="2" name="Content Placeholder 1"/>
          <p:cNvSpPr>
            <a:spLocks noGrp="1"/>
          </p:cNvSpPr>
          <p:nvPr>
            <p:ph idx="1"/>
          </p:nvPr>
        </p:nvSpPr>
        <p:spPr>
          <a:xfrm>
            <a:off x="880781" y="1376086"/>
            <a:ext cx="7576672" cy="5481914"/>
          </a:xfrm>
        </p:spPr>
        <p:txBody>
          <a:bodyPr/>
          <a:lstStyle/>
          <a:p>
            <a:r>
              <a:rPr lang="en-US" dirty="0"/>
              <a:t>In addition to alleviating </a:t>
            </a:r>
            <a:br>
              <a:rPr lang="en-US" dirty="0"/>
            </a:br>
            <a:r>
              <a:rPr lang="en-US" dirty="0"/>
              <a:t>hunger, healthy school </a:t>
            </a:r>
            <a:br>
              <a:rPr lang="en-US" dirty="0"/>
            </a:br>
            <a:r>
              <a:rPr lang="en-US" dirty="0"/>
              <a:t>meals help to promote </a:t>
            </a:r>
            <a:br>
              <a:rPr lang="en-US" dirty="0"/>
            </a:br>
            <a:r>
              <a:rPr lang="en-US" b="1" dirty="0"/>
              <a:t>overall student health</a:t>
            </a:r>
            <a:r>
              <a:rPr lang="en-US" dirty="0" smtClean="0"/>
              <a:t>.</a:t>
            </a:r>
            <a:endParaRPr lang="en-US" dirty="0"/>
          </a:p>
        </p:txBody>
      </p:sp>
    </p:spTree>
    <p:extLst>
      <p:ext uri="{BB962C8B-B14F-4D97-AF65-F5344CB8AC3E}">
        <p14:creationId xmlns:p14="http://schemas.microsoft.com/office/powerpoint/2010/main" val="395199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schemeClr val="bg1"/>
                </a:solidFill>
                <a:latin typeface="Helvetica Neue"/>
                <a:cs typeface="Helvetica Neue"/>
              </a:rPr>
              <a:t>parts</a:t>
            </a:r>
            <a:endParaRPr lang="en-US" sz="4800" dirty="0">
              <a:solidFill>
                <a:schemeClr val="bg1"/>
              </a:solidFill>
              <a:latin typeface="Helvetica Neue"/>
              <a:cs typeface="Helvetica Neue"/>
            </a:endParaRPr>
          </a:p>
        </p:txBody>
      </p:sp>
      <p:sp>
        <p:nvSpPr>
          <p:cNvPr id="2" name="Content Placeholder 1"/>
          <p:cNvSpPr>
            <a:spLocks noGrp="1"/>
          </p:cNvSpPr>
          <p:nvPr>
            <p:ph idx="1"/>
          </p:nvPr>
        </p:nvSpPr>
        <p:spPr>
          <a:xfrm>
            <a:off x="852391" y="1376086"/>
            <a:ext cx="7813491" cy="4525963"/>
          </a:xfrm>
        </p:spPr>
        <p:txBody>
          <a:bodyPr>
            <a:normAutofit/>
          </a:bodyPr>
          <a:lstStyle/>
          <a:p>
            <a:r>
              <a:rPr lang="en-US" dirty="0"/>
              <a:t>This is especially significant </a:t>
            </a:r>
            <a:r>
              <a:rPr lang="en-US" dirty="0" smtClean="0"/>
              <a:t>when </a:t>
            </a:r>
            <a:r>
              <a:rPr lang="en-US" dirty="0"/>
              <a:t>you consider one of the </a:t>
            </a:r>
            <a:r>
              <a:rPr lang="en-US" dirty="0" smtClean="0"/>
              <a:t>biggest </a:t>
            </a:r>
            <a:r>
              <a:rPr lang="en-US" dirty="0"/>
              <a:t>health challenges in </a:t>
            </a:r>
            <a:r>
              <a:rPr lang="en-US" dirty="0" smtClean="0"/>
              <a:t>the </a:t>
            </a:r>
            <a:r>
              <a:rPr lang="en-US" dirty="0"/>
              <a:t>history of this country –– </a:t>
            </a:r>
            <a:r>
              <a:rPr lang="en-US" b="1" dirty="0" smtClean="0"/>
              <a:t>obesity</a:t>
            </a:r>
            <a:r>
              <a:rPr lang="en-US" b="1" dirty="0"/>
              <a:t>.</a:t>
            </a:r>
          </a:p>
          <a:p>
            <a:endParaRPr lang="en-US" dirty="0"/>
          </a:p>
        </p:txBody>
      </p:sp>
    </p:spTree>
    <p:extLst>
      <p:ext uri="{BB962C8B-B14F-4D97-AF65-F5344CB8AC3E}">
        <p14:creationId xmlns:p14="http://schemas.microsoft.com/office/powerpoint/2010/main" val="109384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15000" dirty="0"/>
              <a:t>1</a:t>
            </a:r>
            <a:r>
              <a:rPr lang="en-US" sz="9600" dirty="0"/>
              <a:t>out of </a:t>
            </a:r>
            <a:r>
              <a:rPr lang="en-US" sz="15000" dirty="0" smtClean="0"/>
              <a:t>3</a:t>
            </a:r>
            <a:endParaRPr lang="en-US" sz="15000" dirty="0"/>
          </a:p>
        </p:txBody>
      </p:sp>
      <p:sp>
        <p:nvSpPr>
          <p:cNvPr id="2" name="Title 1"/>
          <p:cNvSpPr>
            <a:spLocks noGrp="1"/>
          </p:cNvSpPr>
          <p:nvPr>
            <p:ph type="ctrTitle"/>
          </p:nvPr>
        </p:nvSpPr>
        <p:spPr/>
        <p:txBody>
          <a:bodyPr/>
          <a:lstStyle/>
          <a:p>
            <a:r>
              <a:rPr lang="en-US" dirty="0" smtClean="0"/>
              <a:t>Americans are overweight </a:t>
            </a:r>
            <a:r>
              <a:rPr lang="en-US" dirty="0"/>
              <a:t>or </a:t>
            </a:r>
            <a:r>
              <a:rPr lang="en-US" dirty="0" smtClean="0"/>
              <a:t>obese</a:t>
            </a:r>
            <a:endParaRPr lang="en-US" dirty="0"/>
          </a:p>
        </p:txBody>
      </p:sp>
      <p:sp>
        <p:nvSpPr>
          <p:cNvPr id="9" name="Text Placeholder 8"/>
          <p:cNvSpPr>
            <a:spLocks noGrp="1"/>
          </p:cNvSpPr>
          <p:nvPr>
            <p:ph type="body" idx="10"/>
          </p:nvPr>
        </p:nvSpPr>
        <p:spPr>
          <a:prstGeom prst="rect">
            <a:avLst/>
          </a:prstGeom>
        </p:spPr>
        <p:txBody>
          <a:bodyPr/>
          <a:lstStyle/>
          <a:p>
            <a:r>
              <a:rPr lang="en-US" dirty="0">
                <a:latin typeface="Hekvetica"/>
                <a:cs typeface="Hekvetica"/>
              </a:rPr>
              <a:t>Journal of the American Medical Association </a:t>
            </a:r>
          </a:p>
        </p:txBody>
      </p:sp>
    </p:spTree>
    <p:extLst>
      <p:ext uri="{BB962C8B-B14F-4D97-AF65-F5344CB8AC3E}">
        <p14:creationId xmlns:p14="http://schemas.microsoft.com/office/powerpoint/2010/main" val="87190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15000" dirty="0"/>
              <a:t>1</a:t>
            </a:r>
            <a:r>
              <a:rPr lang="en-US" sz="9600" dirty="0"/>
              <a:t>out of </a:t>
            </a:r>
            <a:r>
              <a:rPr lang="en-US" sz="15000" dirty="0" smtClean="0"/>
              <a:t>2</a:t>
            </a:r>
            <a:endParaRPr lang="en-US" sz="15000" dirty="0"/>
          </a:p>
        </p:txBody>
      </p:sp>
      <p:sp>
        <p:nvSpPr>
          <p:cNvPr id="2" name="Title 1"/>
          <p:cNvSpPr>
            <a:spLocks noGrp="1"/>
          </p:cNvSpPr>
          <p:nvPr>
            <p:ph type="ctrTitle"/>
          </p:nvPr>
        </p:nvSpPr>
        <p:spPr/>
        <p:txBody>
          <a:bodyPr/>
          <a:lstStyle/>
          <a:p>
            <a:r>
              <a:rPr lang="en-US" dirty="0" smtClean="0">
                <a:solidFill>
                  <a:schemeClr val="bg1"/>
                </a:solidFill>
                <a:latin typeface="Helveica"/>
                <a:cs typeface="Helveica"/>
              </a:rPr>
              <a:t>In some communities it’s half.</a:t>
            </a:r>
            <a:endParaRPr lang="en-US" dirty="0"/>
          </a:p>
        </p:txBody>
      </p:sp>
      <p:sp>
        <p:nvSpPr>
          <p:cNvPr id="9" name="Text Placeholder 8"/>
          <p:cNvSpPr>
            <a:spLocks noGrp="1"/>
          </p:cNvSpPr>
          <p:nvPr>
            <p:ph type="body" idx="10"/>
          </p:nvPr>
        </p:nvSpPr>
        <p:spPr>
          <a:prstGeom prst="rect">
            <a:avLst/>
          </a:prstGeom>
        </p:spPr>
        <p:txBody>
          <a:bodyPr/>
          <a:lstStyle/>
          <a:p>
            <a:r>
              <a:rPr lang="en-US" dirty="0">
                <a:latin typeface="Hekvetica"/>
                <a:cs typeface="Hekvetica"/>
              </a:rPr>
              <a:t>Journal of the American Medical Association </a:t>
            </a:r>
          </a:p>
        </p:txBody>
      </p:sp>
    </p:spTree>
    <p:extLst>
      <p:ext uri="{BB962C8B-B14F-4D97-AF65-F5344CB8AC3E}">
        <p14:creationId xmlns:p14="http://schemas.microsoft.com/office/powerpoint/2010/main" val="33434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1499" y="3501433"/>
            <a:ext cx="7067961" cy="523220"/>
          </a:xfrm>
          <a:prstGeom prst="rect">
            <a:avLst/>
          </a:prstGeom>
          <a:noFill/>
        </p:spPr>
        <p:txBody>
          <a:bodyPr wrap="none" rtlCol="0">
            <a:spAutoFit/>
          </a:bodyPr>
          <a:lstStyle/>
          <a:p>
            <a:r>
              <a:rPr lang="en-US" sz="2800" spc="300" dirty="0">
                <a:solidFill>
                  <a:srgbClr val="FFFFFF"/>
                </a:solidFill>
              </a:rPr>
              <a:t>b</a:t>
            </a:r>
            <a:r>
              <a:rPr lang="en-US" sz="2800" spc="300" dirty="0" smtClean="0">
                <a:solidFill>
                  <a:srgbClr val="FFFFFF"/>
                </a:solidFill>
              </a:rPr>
              <a:t>arrels of oil to make one automobile</a:t>
            </a:r>
            <a:endParaRPr lang="en-US" sz="2800" spc="300" dirty="0">
              <a:solidFill>
                <a:srgbClr val="FFFFFF"/>
              </a:solidFill>
            </a:endParaRPr>
          </a:p>
        </p:txBody>
      </p:sp>
      <p:sp>
        <p:nvSpPr>
          <p:cNvPr id="3" name="Rectangle 2"/>
          <p:cNvSpPr/>
          <p:nvPr/>
        </p:nvSpPr>
        <p:spPr>
          <a:xfrm>
            <a:off x="-1" y="1"/>
            <a:ext cx="9263529" cy="6962588"/>
          </a:xfrm>
          <a:prstGeom prst="rect">
            <a:avLst/>
          </a:prstGeom>
          <a:solidFill>
            <a:srgbClr val="E59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dirty="0">
              <a:latin typeface="Helvetica Neue Light"/>
              <a:cs typeface="Helvetica Neue Light"/>
            </a:endParaRPr>
          </a:p>
        </p:txBody>
      </p:sp>
      <p:sp>
        <p:nvSpPr>
          <p:cNvPr id="6" name="Text Placeholder 5"/>
          <p:cNvSpPr>
            <a:spLocks noGrp="1"/>
          </p:cNvSpPr>
          <p:nvPr>
            <p:ph type="body" idx="10"/>
          </p:nvPr>
        </p:nvSpPr>
        <p:spPr/>
        <p:txBody>
          <a:bodyPr/>
          <a:lstStyle/>
          <a:p>
            <a:r>
              <a:rPr lang="en-US" dirty="0" smtClean="0"/>
              <a:t>A study cited in Fit</a:t>
            </a:r>
            <a:r>
              <a:rPr lang="en-US" dirty="0"/>
              <a:t>, Healthy, and Ready to Learn </a:t>
            </a:r>
          </a:p>
        </p:txBody>
      </p:sp>
      <p:sp>
        <p:nvSpPr>
          <p:cNvPr id="2" name="Content Placeholder 1"/>
          <p:cNvSpPr>
            <a:spLocks noGrp="1"/>
          </p:cNvSpPr>
          <p:nvPr>
            <p:ph idx="1"/>
          </p:nvPr>
        </p:nvSpPr>
        <p:spPr>
          <a:prstGeom prst="rect">
            <a:avLst/>
          </a:prstGeom>
        </p:spPr>
        <p:txBody>
          <a:bodyPr/>
          <a:lstStyle/>
          <a:p>
            <a:r>
              <a:rPr lang="en-US" b="1" dirty="0"/>
              <a:t>Obesity</a:t>
            </a:r>
            <a:r>
              <a:rPr lang="en-US" dirty="0"/>
              <a:t> is a better </a:t>
            </a:r>
            <a:br>
              <a:rPr lang="en-US" dirty="0"/>
            </a:br>
            <a:r>
              <a:rPr lang="en-US" dirty="0"/>
              <a:t>predictor for absenteeism</a:t>
            </a:r>
            <a:br>
              <a:rPr lang="en-US" dirty="0"/>
            </a:br>
            <a:r>
              <a:rPr lang="en-US" dirty="0"/>
              <a:t>than any other factor</a:t>
            </a:r>
            <a:r>
              <a:rPr lang="en-US" dirty="0" smtClean="0"/>
              <a:t>.</a:t>
            </a:r>
            <a:endParaRPr lang="en-US" dirty="0"/>
          </a:p>
        </p:txBody>
      </p:sp>
    </p:spTree>
    <p:extLst>
      <p:ext uri="{BB962C8B-B14F-4D97-AF65-F5344CB8AC3E}">
        <p14:creationId xmlns:p14="http://schemas.microsoft.com/office/powerpoint/2010/main" val="35563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25174" y="1376087"/>
            <a:ext cx="7918825" cy="5481914"/>
          </a:xfrm>
        </p:spPr>
        <p:txBody>
          <a:bodyPr>
            <a:normAutofit/>
          </a:bodyPr>
          <a:lstStyle/>
          <a:p>
            <a:r>
              <a:rPr lang="en-US" dirty="0"/>
              <a:t>Obese children often </a:t>
            </a:r>
            <a:r>
              <a:rPr lang="en-US" dirty="0" smtClean="0"/>
              <a:t/>
            </a:r>
            <a:br>
              <a:rPr lang="en-US" dirty="0" smtClean="0"/>
            </a:br>
            <a:r>
              <a:rPr lang="en-US" dirty="0" smtClean="0"/>
              <a:t>have </a:t>
            </a:r>
            <a:r>
              <a:rPr lang="en-US" b="1" dirty="0" smtClean="0"/>
              <a:t>health problems </a:t>
            </a:r>
            <a:br>
              <a:rPr lang="en-US" b="1" dirty="0" smtClean="0"/>
            </a:br>
            <a:r>
              <a:rPr lang="en-US" dirty="0" smtClean="0"/>
              <a:t>including </a:t>
            </a:r>
            <a:r>
              <a:rPr lang="en-US" dirty="0"/>
              <a:t>bone fractures</a:t>
            </a:r>
            <a:r>
              <a:rPr lang="en-US" dirty="0" smtClean="0"/>
              <a:t>, hypertension</a:t>
            </a:r>
            <a:r>
              <a:rPr lang="en-US" dirty="0"/>
              <a:t>, </a:t>
            </a:r>
            <a:r>
              <a:rPr lang="en-US" dirty="0" smtClean="0"/>
              <a:t>and </a:t>
            </a:r>
            <a:br>
              <a:rPr lang="en-US" dirty="0" smtClean="0"/>
            </a:br>
            <a:r>
              <a:rPr lang="en-US" dirty="0" smtClean="0"/>
              <a:t>diabetes that </a:t>
            </a:r>
            <a:r>
              <a:rPr lang="en-US" dirty="0"/>
              <a:t>cause </a:t>
            </a:r>
            <a:r>
              <a:rPr lang="en-US" dirty="0" smtClean="0"/>
              <a:t/>
            </a:r>
            <a:br>
              <a:rPr lang="en-US" dirty="0" smtClean="0"/>
            </a:br>
            <a:r>
              <a:rPr lang="en-US" dirty="0" smtClean="0"/>
              <a:t>them to </a:t>
            </a:r>
            <a:r>
              <a:rPr lang="en-US" b="1" dirty="0" smtClean="0"/>
              <a:t>miss </a:t>
            </a:r>
            <a:r>
              <a:rPr lang="en-US" b="1" dirty="0"/>
              <a:t>school</a:t>
            </a:r>
            <a:r>
              <a:rPr lang="en-US" dirty="0"/>
              <a:t>.</a:t>
            </a:r>
          </a:p>
        </p:txBody>
      </p:sp>
      <p:sp>
        <p:nvSpPr>
          <p:cNvPr id="7" name="Text Placeholder 6"/>
          <p:cNvSpPr>
            <a:spLocks noGrp="1"/>
          </p:cNvSpPr>
          <p:nvPr>
            <p:ph type="body" idx="10"/>
          </p:nvPr>
        </p:nvSpPr>
        <p:spPr/>
        <p:txBody>
          <a:bodyPr/>
          <a:lstStyle/>
          <a:p>
            <a:r>
              <a:rPr lang="en-US" dirty="0">
                <a:solidFill>
                  <a:srgbClr val="EDA121"/>
                </a:solidFill>
              </a:rPr>
              <a:t>Pediatrics</a:t>
            </a:r>
            <a:endParaRPr lang="en-US" dirty="0"/>
          </a:p>
        </p:txBody>
      </p:sp>
    </p:spTree>
    <p:extLst>
      <p:ext uri="{BB962C8B-B14F-4D97-AF65-F5344CB8AC3E}">
        <p14:creationId xmlns:p14="http://schemas.microsoft.com/office/powerpoint/2010/main" val="392518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lvl="0"/>
            <a:r>
              <a:rPr lang="en-US" dirty="0"/>
              <a:t>When students miss school, </a:t>
            </a:r>
            <a:r>
              <a:rPr lang="en-US" dirty="0" smtClean="0"/>
              <a:t>they </a:t>
            </a:r>
            <a:r>
              <a:rPr lang="en-US" b="1" dirty="0"/>
              <a:t>fall behind academically </a:t>
            </a:r>
            <a:r>
              <a:rPr lang="en-US" dirty="0" smtClean="0"/>
              <a:t>and </a:t>
            </a:r>
            <a:r>
              <a:rPr lang="en-US" dirty="0"/>
              <a:t>become </a:t>
            </a:r>
            <a:r>
              <a:rPr lang="en-US" b="1" dirty="0"/>
              <a:t>socially isolated</a:t>
            </a:r>
            <a:r>
              <a:rPr lang="en-US" b="1" dirty="0" smtClean="0"/>
              <a:t>.</a:t>
            </a:r>
            <a:endParaRPr lang="en-US" dirty="0"/>
          </a:p>
        </p:txBody>
      </p:sp>
    </p:spTree>
    <p:extLst>
      <p:ext uri="{BB962C8B-B14F-4D97-AF65-F5344CB8AC3E}">
        <p14:creationId xmlns:p14="http://schemas.microsoft.com/office/powerpoint/2010/main" val="42907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175" y="1376086"/>
            <a:ext cx="7470590" cy="5481914"/>
          </a:xfrm>
        </p:spPr>
        <p:txBody>
          <a:bodyPr/>
          <a:lstStyle/>
          <a:p>
            <a:r>
              <a:rPr lang="en-US" dirty="0"/>
              <a:t>In states that determine </a:t>
            </a:r>
            <a:br>
              <a:rPr lang="en-US" dirty="0"/>
            </a:br>
            <a:r>
              <a:rPr lang="en-US" dirty="0"/>
              <a:t>funding by average daily </a:t>
            </a:r>
            <a:br>
              <a:rPr lang="en-US" dirty="0"/>
            </a:br>
            <a:r>
              <a:rPr lang="en-US" dirty="0"/>
              <a:t>attendance, each day </a:t>
            </a:r>
            <a:r>
              <a:rPr lang="en-US" dirty="0" smtClean="0"/>
              <a:t/>
            </a:r>
            <a:br>
              <a:rPr lang="en-US" dirty="0" smtClean="0"/>
            </a:br>
            <a:r>
              <a:rPr lang="en-US" dirty="0" smtClean="0"/>
              <a:t>a student </a:t>
            </a:r>
            <a:r>
              <a:rPr lang="en-US" dirty="0"/>
              <a:t>is absent</a:t>
            </a:r>
            <a:br>
              <a:rPr lang="en-US" dirty="0"/>
            </a:br>
            <a:r>
              <a:rPr lang="en-US" b="1" dirty="0"/>
              <a:t>decreases district income. </a:t>
            </a:r>
          </a:p>
        </p:txBody>
      </p:sp>
    </p:spTree>
    <p:extLst>
      <p:ext uri="{BB962C8B-B14F-4D97-AF65-F5344CB8AC3E}">
        <p14:creationId xmlns:p14="http://schemas.microsoft.com/office/powerpoint/2010/main" val="395755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0"/>
          </p:nvPr>
        </p:nvSpPr>
        <p:spPr/>
        <p:txBody>
          <a:bodyPr/>
          <a:lstStyle/>
          <a:p>
            <a:r>
              <a:rPr lang="en-US" dirty="0"/>
              <a:t>Kaiser Permanente</a:t>
            </a:r>
          </a:p>
        </p:txBody>
      </p:sp>
      <p:sp>
        <p:nvSpPr>
          <p:cNvPr id="11" name="Content Placeholder 10"/>
          <p:cNvSpPr>
            <a:spLocks noGrp="1"/>
          </p:cNvSpPr>
          <p:nvPr>
            <p:ph idx="1"/>
          </p:nvPr>
        </p:nvSpPr>
        <p:spPr>
          <a:xfrm>
            <a:off x="1255054" y="1329765"/>
            <a:ext cx="7874000" cy="5393766"/>
          </a:xfrm>
          <a:prstGeom prst="rect">
            <a:avLst/>
          </a:prstGeom>
        </p:spPr>
        <p:txBody>
          <a:bodyPr/>
          <a:lstStyle/>
          <a:p>
            <a:r>
              <a:rPr lang="en-US" smtClean="0"/>
              <a:t>Schools </a:t>
            </a:r>
            <a:r>
              <a:rPr lang="en-US" dirty="0" smtClean="0"/>
              <a:t>with healthy eating programs have </a:t>
            </a:r>
            <a:r>
              <a:rPr lang="en-US" b="1" dirty="0" smtClean="0"/>
              <a:t>significantly lower </a:t>
            </a:r>
            <a:br>
              <a:rPr lang="en-US" b="1" dirty="0" smtClean="0"/>
            </a:br>
            <a:r>
              <a:rPr lang="en-US" b="1" dirty="0" smtClean="0"/>
              <a:t>rates </a:t>
            </a:r>
            <a:r>
              <a:rPr lang="en-US" dirty="0" smtClean="0"/>
              <a:t>of obesity.</a:t>
            </a:r>
            <a:endParaRPr lang="en-US" dirty="0"/>
          </a:p>
        </p:txBody>
      </p:sp>
    </p:spTree>
    <p:extLst>
      <p:ext uri="{BB962C8B-B14F-4D97-AF65-F5344CB8AC3E}">
        <p14:creationId xmlns:p14="http://schemas.microsoft.com/office/powerpoint/2010/main" val="407448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And those same healthy </a:t>
            </a:r>
            <a:br>
              <a:rPr lang="en-US" dirty="0"/>
            </a:br>
            <a:r>
              <a:rPr lang="en-US" dirty="0"/>
              <a:t>meals also help </a:t>
            </a:r>
            <a:br>
              <a:rPr lang="en-US" dirty="0"/>
            </a:br>
            <a:r>
              <a:rPr lang="en-US" b="1" dirty="0"/>
              <a:t>increase </a:t>
            </a:r>
            <a:r>
              <a:rPr lang="en-US" b="1" dirty="0" smtClean="0"/>
              <a:t>participation </a:t>
            </a:r>
            <a:r>
              <a:rPr lang="en-US" dirty="0" smtClean="0"/>
              <a:t>which </a:t>
            </a:r>
            <a:r>
              <a:rPr lang="en-US" dirty="0"/>
              <a:t>increases revenue</a:t>
            </a:r>
            <a:r>
              <a:rPr lang="en-US" dirty="0" smtClean="0"/>
              <a:t>.</a:t>
            </a:r>
            <a:endParaRPr lang="en-US" i="1" dirty="0"/>
          </a:p>
        </p:txBody>
      </p:sp>
    </p:spTree>
    <p:extLst>
      <p:ext uri="{BB962C8B-B14F-4D97-AF65-F5344CB8AC3E}">
        <p14:creationId xmlns:p14="http://schemas.microsoft.com/office/powerpoint/2010/main" val="316737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School meals are a </a:t>
            </a:r>
            <a:r>
              <a:rPr lang="en-US" b="1" dirty="0" smtClean="0"/>
              <a:t>big opportunity</a:t>
            </a:r>
            <a:r>
              <a:rPr lang="en-US" dirty="0" smtClean="0"/>
              <a:t> </a:t>
            </a:r>
            <a:r>
              <a:rPr lang="en-US" dirty="0"/>
              <a:t>for </a:t>
            </a:r>
            <a:r>
              <a:rPr lang="en-US" dirty="0" smtClean="0"/>
              <a:t>positive change</a:t>
            </a:r>
            <a:r>
              <a:rPr lang="en-US" dirty="0"/>
              <a:t>.</a:t>
            </a:r>
          </a:p>
        </p:txBody>
      </p:sp>
    </p:spTree>
    <p:extLst>
      <p:ext uri="{BB962C8B-B14F-4D97-AF65-F5344CB8AC3E}">
        <p14:creationId xmlns:p14="http://schemas.microsoft.com/office/powerpoint/2010/main" val="16320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r>
            <a:br>
              <a:rPr lang="en-US" dirty="0" smtClean="0"/>
            </a:br>
            <a:r>
              <a:rPr lang="en-US" dirty="0" smtClean="0"/>
              <a:t>Examples </a:t>
            </a:r>
            <a:r>
              <a:rPr lang="en-US" dirty="0"/>
              <a:t>from the </a:t>
            </a:r>
            <a:r>
              <a:rPr lang="en-US" dirty="0" smtClean="0"/>
              <a:t>field</a:t>
            </a:r>
            <a:endParaRPr lang="en-US" dirty="0"/>
          </a:p>
        </p:txBody>
      </p:sp>
    </p:spTree>
    <p:extLst>
      <p:ext uri="{BB962C8B-B14F-4D97-AF65-F5344CB8AC3E}">
        <p14:creationId xmlns:p14="http://schemas.microsoft.com/office/powerpoint/2010/main" val="318546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In </a:t>
            </a:r>
            <a:r>
              <a:rPr lang="en-US" dirty="0"/>
              <a:t>C</a:t>
            </a:r>
            <a:r>
              <a:rPr lang="en-US" dirty="0" smtClean="0"/>
              <a:t>alifornia, </a:t>
            </a:r>
            <a:r>
              <a:rPr lang="en-US" b="1" dirty="0"/>
              <a:t>Turlock </a:t>
            </a:r>
            <a:r>
              <a:rPr lang="en-US" b="1" dirty="0" smtClean="0"/>
              <a:t>Unified</a:t>
            </a:r>
            <a:r>
              <a:rPr lang="en-US" dirty="0" smtClean="0"/>
              <a:t> </a:t>
            </a:r>
            <a:r>
              <a:rPr lang="en-US" dirty="0"/>
              <a:t/>
            </a:r>
            <a:br>
              <a:rPr lang="en-US" dirty="0"/>
            </a:br>
            <a:r>
              <a:rPr lang="en-US" dirty="0" smtClean="0"/>
              <a:t>increased participation by </a:t>
            </a:r>
            <a:r>
              <a:rPr lang="en-US" b="1" dirty="0"/>
              <a:t>300% </a:t>
            </a:r>
            <a:r>
              <a:rPr lang="en-US" dirty="0" smtClean="0"/>
              <a:t>when </a:t>
            </a:r>
            <a:r>
              <a:rPr lang="en-US" dirty="0"/>
              <a:t>the district launched a </a:t>
            </a:r>
            <a:r>
              <a:rPr lang="en-US" dirty="0" smtClean="0"/>
              <a:t>campaign </a:t>
            </a:r>
            <a:r>
              <a:rPr lang="en-US" dirty="0"/>
              <a:t>to promote </a:t>
            </a:r>
            <a:r>
              <a:rPr lang="en-US" dirty="0" smtClean="0"/>
              <a:t>its fresh </a:t>
            </a:r>
            <a:r>
              <a:rPr lang="en-US" dirty="0"/>
              <a:t>offerings to students.</a:t>
            </a:r>
          </a:p>
          <a:p>
            <a:endParaRPr lang="en-US" dirty="0"/>
          </a:p>
        </p:txBody>
      </p:sp>
      <p:sp>
        <p:nvSpPr>
          <p:cNvPr id="8" name="Text Placeholder 7"/>
          <p:cNvSpPr>
            <a:spLocks noGrp="1"/>
          </p:cNvSpPr>
          <p:nvPr>
            <p:ph type="body" idx="10"/>
          </p:nvPr>
        </p:nvSpPr>
        <p:spPr/>
        <p:txBody>
          <a:bodyPr/>
          <a:lstStyle/>
          <a:p>
            <a:r>
              <a:rPr lang="en-US" dirty="0">
                <a:solidFill>
                  <a:srgbClr val="EDA121"/>
                </a:solidFill>
              </a:rPr>
              <a:t>Center for </a:t>
            </a:r>
            <a:r>
              <a:rPr lang="en-US" dirty="0" err="1">
                <a:solidFill>
                  <a:srgbClr val="EDA121"/>
                </a:solidFill>
              </a:rPr>
              <a:t>Ecoliteracy</a:t>
            </a:r>
            <a:endParaRPr lang="en-US" dirty="0">
              <a:solidFill>
                <a:srgbClr val="EDA121"/>
              </a:solidFill>
            </a:endParaRPr>
          </a:p>
        </p:txBody>
      </p:sp>
    </p:spTree>
    <p:extLst>
      <p:ext uri="{BB962C8B-B14F-4D97-AF65-F5344CB8AC3E}">
        <p14:creationId xmlns:p14="http://schemas.microsoft.com/office/powerpoint/2010/main" val="216957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33" y="-14946"/>
            <a:ext cx="9208735" cy="687294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890596" y="1128032"/>
            <a:ext cx="2000611" cy="37183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234899" y="1130057"/>
            <a:ext cx="1863816" cy="37183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Blog.Turlock.poster.real_.fresh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719" y="0"/>
            <a:ext cx="5225143" cy="6858000"/>
          </a:xfrm>
          <a:prstGeom prst="rect">
            <a:avLst/>
          </a:prstGeom>
        </p:spPr>
      </p:pic>
    </p:spTree>
    <p:extLst>
      <p:ext uri="{BB962C8B-B14F-4D97-AF65-F5344CB8AC3E}">
        <p14:creationId xmlns:p14="http://schemas.microsoft.com/office/powerpoint/2010/main" val="299889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Does fresh food cost more?</a:t>
            </a:r>
            <a:br>
              <a:rPr lang="en-US" dirty="0" smtClean="0"/>
            </a:br>
            <a:r>
              <a:rPr lang="en-US" dirty="0" smtClean="0"/>
              <a:t>It might, but participation </a:t>
            </a:r>
            <a:br>
              <a:rPr lang="en-US" dirty="0" smtClean="0"/>
            </a:br>
            <a:r>
              <a:rPr lang="en-US" dirty="0" smtClean="0"/>
              <a:t>and revenue will far outweigh </a:t>
            </a:r>
            <a:br>
              <a:rPr lang="en-US" dirty="0" smtClean="0"/>
            </a:br>
            <a:r>
              <a:rPr lang="en-US" dirty="0" smtClean="0"/>
              <a:t>the cost.</a:t>
            </a:r>
            <a:endParaRPr lang="en-US" dirty="0"/>
          </a:p>
        </p:txBody>
      </p:sp>
      <p:sp>
        <p:nvSpPr>
          <p:cNvPr id="7" name="Content Placeholder 6"/>
          <p:cNvSpPr>
            <a:spLocks noGrp="1"/>
          </p:cNvSpPr>
          <p:nvPr>
            <p:ph idx="10"/>
          </p:nvPr>
        </p:nvSpPr>
        <p:spPr/>
        <p:txBody>
          <a:bodyPr/>
          <a:lstStyle/>
          <a:p>
            <a:r>
              <a:rPr lang="en-US" dirty="0" smtClean="0"/>
              <a:t>Scott </a:t>
            </a:r>
            <a:r>
              <a:rPr lang="en-US" dirty="0" err="1" smtClean="0"/>
              <a:t>Soiseth</a:t>
            </a:r>
            <a:endParaRPr lang="en-US" dirty="0"/>
          </a:p>
          <a:p>
            <a:r>
              <a:rPr lang="en-US" dirty="0" smtClean="0"/>
              <a:t>Director, Child Nutrition Services</a:t>
            </a:r>
            <a:endParaRPr lang="en-US" dirty="0"/>
          </a:p>
          <a:p>
            <a:r>
              <a:rPr lang="en-US" dirty="0" smtClean="0"/>
              <a:t>Turlock Unified School District</a:t>
            </a:r>
            <a:endParaRPr lang="en-US" dirty="0"/>
          </a:p>
        </p:txBody>
      </p:sp>
    </p:spTree>
    <p:extLst>
      <p:ext uri="{BB962C8B-B14F-4D97-AF65-F5344CB8AC3E}">
        <p14:creationId xmlns:p14="http://schemas.microsoft.com/office/powerpoint/2010/main" val="124212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At </a:t>
            </a:r>
            <a:r>
              <a:rPr lang="en-US" b="1" dirty="0"/>
              <a:t>San Diego Unified</a:t>
            </a:r>
            <a:r>
              <a:rPr lang="en-US" dirty="0"/>
              <a:t>, </a:t>
            </a:r>
            <a:br>
              <a:rPr lang="en-US" dirty="0"/>
            </a:br>
            <a:r>
              <a:rPr lang="en-US" dirty="0"/>
              <a:t>participation increased from </a:t>
            </a:r>
            <a:r>
              <a:rPr lang="en-US" dirty="0" smtClean="0"/>
              <a:t/>
            </a:r>
            <a:br>
              <a:rPr lang="en-US" dirty="0" smtClean="0"/>
            </a:br>
            <a:r>
              <a:rPr lang="en-US" b="1" dirty="0" smtClean="0"/>
              <a:t>18 </a:t>
            </a:r>
            <a:r>
              <a:rPr lang="en-US" b="1" dirty="0"/>
              <a:t>to 25 million </a:t>
            </a:r>
            <a:r>
              <a:rPr lang="en-US" dirty="0"/>
              <a:t>meals a year </a:t>
            </a:r>
            <a:r>
              <a:rPr lang="en-US" dirty="0" smtClean="0"/>
              <a:t>when </a:t>
            </a:r>
            <a:r>
              <a:rPr lang="en-US" dirty="0"/>
              <a:t>food carts were used to </a:t>
            </a:r>
            <a:br>
              <a:rPr lang="en-US" dirty="0"/>
            </a:br>
            <a:r>
              <a:rPr lang="en-US" dirty="0"/>
              <a:t>serve healthy </a:t>
            </a:r>
            <a:r>
              <a:rPr lang="en-US" dirty="0" smtClean="0"/>
              <a:t>school meals</a:t>
            </a:r>
            <a:r>
              <a:rPr lang="en-US" dirty="0"/>
              <a:t>.</a:t>
            </a:r>
            <a:endParaRPr lang="en-US" i="1" dirty="0"/>
          </a:p>
          <a:p>
            <a:endParaRPr lang="en-US" dirty="0"/>
          </a:p>
        </p:txBody>
      </p:sp>
      <p:sp>
        <p:nvSpPr>
          <p:cNvPr id="4" name="Text Placeholder 3"/>
          <p:cNvSpPr>
            <a:spLocks noGrp="1"/>
          </p:cNvSpPr>
          <p:nvPr>
            <p:ph type="body" idx="10"/>
          </p:nvPr>
        </p:nvSpPr>
        <p:spPr/>
        <p:txBody>
          <a:bodyPr/>
          <a:lstStyle/>
          <a:p>
            <a:r>
              <a:rPr lang="en-US" dirty="0">
                <a:solidFill>
                  <a:srgbClr val="EDA121"/>
                </a:solidFill>
              </a:rPr>
              <a:t>Center for </a:t>
            </a:r>
            <a:r>
              <a:rPr lang="en-US" dirty="0" err="1">
                <a:solidFill>
                  <a:srgbClr val="EDA121"/>
                </a:solidFill>
              </a:rPr>
              <a:t>Ecoliteracy</a:t>
            </a:r>
            <a:endParaRPr lang="en-US" dirty="0">
              <a:solidFill>
                <a:srgbClr val="EDA121"/>
              </a:solidFill>
            </a:endParaRPr>
          </a:p>
        </p:txBody>
      </p:sp>
    </p:spTree>
    <p:extLst>
      <p:ext uri="{BB962C8B-B14F-4D97-AF65-F5344CB8AC3E}">
        <p14:creationId xmlns:p14="http://schemas.microsoft.com/office/powerpoint/2010/main" val="36593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Breakfast helps kids get to </a:t>
            </a:r>
            <a:br>
              <a:rPr lang="en-US" dirty="0" smtClean="0"/>
            </a:br>
            <a:r>
              <a:rPr lang="en-US" dirty="0" smtClean="0"/>
              <a:t>school on time. And they go </a:t>
            </a:r>
            <a:br>
              <a:rPr lang="en-US" dirty="0" smtClean="0"/>
            </a:br>
            <a:r>
              <a:rPr lang="en-US" dirty="0" smtClean="0"/>
              <a:t>to the nurse less.</a:t>
            </a:r>
            <a:endParaRPr lang="en-US" dirty="0"/>
          </a:p>
        </p:txBody>
      </p:sp>
      <p:sp>
        <p:nvSpPr>
          <p:cNvPr id="5" name="Content Placeholder 4"/>
          <p:cNvSpPr>
            <a:spLocks noGrp="1"/>
          </p:cNvSpPr>
          <p:nvPr>
            <p:ph idx="10"/>
          </p:nvPr>
        </p:nvSpPr>
        <p:spPr/>
        <p:txBody>
          <a:bodyPr/>
          <a:lstStyle/>
          <a:p>
            <a:r>
              <a:rPr lang="en-US" dirty="0" smtClean="0"/>
              <a:t>Gary </a:t>
            </a:r>
            <a:r>
              <a:rPr lang="en-US" dirty="0" err="1" smtClean="0"/>
              <a:t>Petill</a:t>
            </a:r>
            <a:endParaRPr lang="en-US" dirty="0"/>
          </a:p>
          <a:p>
            <a:r>
              <a:rPr lang="en-US" dirty="0" smtClean="0"/>
              <a:t>Director, Food and Nutrition Services</a:t>
            </a:r>
          </a:p>
          <a:p>
            <a:r>
              <a:rPr lang="en-US" dirty="0" smtClean="0"/>
              <a:t>San Diego Unified School District</a:t>
            </a:r>
            <a:endParaRPr lang="en-US" dirty="0"/>
          </a:p>
        </p:txBody>
      </p:sp>
    </p:spTree>
    <p:extLst>
      <p:ext uri="{BB962C8B-B14F-4D97-AF65-F5344CB8AC3E}">
        <p14:creationId xmlns:p14="http://schemas.microsoft.com/office/powerpoint/2010/main" val="55527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In </a:t>
            </a:r>
            <a:r>
              <a:rPr lang="en-US" b="1" dirty="0"/>
              <a:t>Ventura County</a:t>
            </a:r>
            <a:r>
              <a:rPr lang="en-US" dirty="0"/>
              <a:t>, </a:t>
            </a:r>
            <a:br>
              <a:rPr lang="en-US" dirty="0"/>
            </a:br>
            <a:r>
              <a:rPr lang="en-US" dirty="0"/>
              <a:t>average daily participation</a:t>
            </a:r>
            <a:br>
              <a:rPr lang="en-US" dirty="0"/>
            </a:br>
            <a:r>
              <a:rPr lang="en-US" b="1" dirty="0"/>
              <a:t>doubled</a:t>
            </a:r>
            <a:r>
              <a:rPr lang="en-US" dirty="0"/>
              <a:t> when </a:t>
            </a:r>
            <a:r>
              <a:rPr lang="en-US" b="1" dirty="0"/>
              <a:t>five districts </a:t>
            </a:r>
            <a:r>
              <a:rPr lang="en-US" b="1" dirty="0" smtClean="0"/>
              <a:t>worked </a:t>
            </a:r>
            <a:r>
              <a:rPr lang="en-US" b="1" dirty="0"/>
              <a:t>together </a:t>
            </a:r>
            <a:r>
              <a:rPr lang="en-US" dirty="0" smtClean="0"/>
              <a:t>to </a:t>
            </a:r>
            <a:r>
              <a:rPr lang="en-US" dirty="0"/>
              <a:t>improve the quality of </a:t>
            </a:r>
            <a:r>
              <a:rPr lang="en-US" dirty="0" smtClean="0"/>
              <a:t>their meals</a:t>
            </a:r>
            <a:r>
              <a:rPr lang="en-US" dirty="0"/>
              <a:t>.</a:t>
            </a:r>
          </a:p>
          <a:p>
            <a:endParaRPr lang="en-US" dirty="0"/>
          </a:p>
        </p:txBody>
      </p:sp>
      <p:sp>
        <p:nvSpPr>
          <p:cNvPr id="4" name="Text Placeholder 3"/>
          <p:cNvSpPr>
            <a:spLocks noGrp="1"/>
          </p:cNvSpPr>
          <p:nvPr>
            <p:ph type="body" idx="10"/>
          </p:nvPr>
        </p:nvSpPr>
        <p:spPr/>
        <p:txBody>
          <a:bodyPr/>
          <a:lstStyle/>
          <a:p>
            <a:r>
              <a:rPr lang="en-US" dirty="0">
                <a:solidFill>
                  <a:srgbClr val="EDA121"/>
                </a:solidFill>
              </a:rPr>
              <a:t>Center for </a:t>
            </a:r>
            <a:r>
              <a:rPr lang="en-US" dirty="0" err="1">
                <a:solidFill>
                  <a:srgbClr val="EDA121"/>
                </a:solidFill>
              </a:rPr>
              <a:t>Ecoliteracy</a:t>
            </a:r>
            <a:endParaRPr lang="en-US" dirty="0">
              <a:solidFill>
                <a:srgbClr val="EDA121"/>
              </a:solidFill>
            </a:endParaRPr>
          </a:p>
        </p:txBody>
      </p:sp>
    </p:spTree>
    <p:extLst>
      <p:ext uri="{BB962C8B-B14F-4D97-AF65-F5344CB8AC3E}">
        <p14:creationId xmlns:p14="http://schemas.microsoft.com/office/powerpoint/2010/main" val="283933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Getting staff engaged in training has been the biggest advantage in our success.</a:t>
            </a:r>
            <a:endParaRPr lang="en-US" dirty="0"/>
          </a:p>
        </p:txBody>
      </p:sp>
      <p:sp>
        <p:nvSpPr>
          <p:cNvPr id="3" name="Content Placeholder 2"/>
          <p:cNvSpPr>
            <a:spLocks noGrp="1"/>
          </p:cNvSpPr>
          <p:nvPr>
            <p:ph idx="10"/>
          </p:nvPr>
        </p:nvSpPr>
        <p:spPr/>
        <p:txBody>
          <a:bodyPr/>
          <a:lstStyle/>
          <a:p>
            <a:r>
              <a:rPr lang="en-US" dirty="0" smtClean="0"/>
              <a:t>Sandy </a:t>
            </a:r>
            <a:r>
              <a:rPr lang="en-US" dirty="0" err="1" smtClean="0"/>
              <a:t>Curwood</a:t>
            </a:r>
            <a:endParaRPr lang="en-US" dirty="0"/>
          </a:p>
          <a:p>
            <a:r>
              <a:rPr lang="en-US" dirty="0" smtClean="0"/>
              <a:t>Director, Food and Nutrition Services</a:t>
            </a:r>
          </a:p>
          <a:p>
            <a:r>
              <a:rPr lang="en-US" dirty="0" smtClean="0"/>
              <a:t>Ventura Unified School District</a:t>
            </a:r>
            <a:endParaRPr lang="en-US" dirty="0"/>
          </a:p>
        </p:txBody>
      </p:sp>
    </p:spTree>
    <p:extLst>
      <p:ext uri="{BB962C8B-B14F-4D97-AF65-F5344CB8AC3E}">
        <p14:creationId xmlns:p14="http://schemas.microsoft.com/office/powerpoint/2010/main" val="381784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Working collectively, schools </a:t>
            </a:r>
            <a:r>
              <a:rPr lang="en-US" dirty="0" smtClean="0"/>
              <a:t>can </a:t>
            </a:r>
            <a:r>
              <a:rPr lang="en-US" dirty="0"/>
              <a:t>help create enough </a:t>
            </a:r>
            <a:r>
              <a:rPr lang="en-US" dirty="0" smtClean="0"/>
              <a:t>demand </a:t>
            </a:r>
            <a:r>
              <a:rPr lang="en-US" dirty="0"/>
              <a:t>to support </a:t>
            </a:r>
            <a:br>
              <a:rPr lang="en-US" dirty="0"/>
            </a:br>
            <a:r>
              <a:rPr lang="en-US" b="1" dirty="0"/>
              <a:t>sustainable </a:t>
            </a:r>
            <a:r>
              <a:rPr lang="en-US" b="1" dirty="0" smtClean="0"/>
              <a:t>regional </a:t>
            </a:r>
            <a:r>
              <a:rPr lang="en-US" b="1" dirty="0"/>
              <a:t>agriculture</a:t>
            </a:r>
            <a:r>
              <a:rPr lang="en-US" dirty="0"/>
              <a:t>... </a:t>
            </a:r>
            <a:endParaRPr lang="en-US" i="1" dirty="0"/>
          </a:p>
          <a:p>
            <a:endParaRPr lang="en-US" dirty="0"/>
          </a:p>
        </p:txBody>
      </p:sp>
    </p:spTree>
    <p:extLst>
      <p:ext uri="{BB962C8B-B14F-4D97-AF65-F5344CB8AC3E}">
        <p14:creationId xmlns:p14="http://schemas.microsoft.com/office/powerpoint/2010/main" val="359238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175" y="1376086"/>
            <a:ext cx="7395884" cy="5481914"/>
          </a:xfrm>
        </p:spPr>
        <p:txBody>
          <a:bodyPr/>
          <a:lstStyle/>
          <a:p>
            <a:r>
              <a:rPr lang="en-US" dirty="0"/>
              <a:t>…as </a:t>
            </a:r>
            <a:r>
              <a:rPr lang="en-US" dirty="0" smtClean="0"/>
              <a:t>has been demonstrated in </a:t>
            </a:r>
            <a:r>
              <a:rPr lang="en-US" dirty="0"/>
              <a:t>so </a:t>
            </a:r>
            <a:r>
              <a:rPr lang="en-US" dirty="0" smtClean="0"/>
              <a:t>many </a:t>
            </a:r>
            <a:r>
              <a:rPr lang="en-US" dirty="0"/>
              <a:t>successful </a:t>
            </a:r>
            <a:r>
              <a:rPr lang="en-US" dirty="0" smtClean="0"/>
              <a:t/>
            </a:r>
            <a:br>
              <a:rPr lang="en-US" dirty="0" smtClean="0"/>
            </a:br>
            <a:r>
              <a:rPr lang="en-US" b="1" dirty="0" smtClean="0"/>
              <a:t>farm-to-school </a:t>
            </a:r>
            <a:r>
              <a:rPr lang="en-US" dirty="0"/>
              <a:t>programs.</a:t>
            </a:r>
            <a:endParaRPr lang="en-US" i="1" dirty="0"/>
          </a:p>
        </p:txBody>
      </p:sp>
    </p:spTree>
    <p:extLst>
      <p:ext uri="{BB962C8B-B14F-4D97-AF65-F5344CB8AC3E}">
        <p14:creationId xmlns:p14="http://schemas.microsoft.com/office/powerpoint/2010/main" val="62595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schemeClr val="bg1"/>
                </a:solidFill>
                <a:latin typeface="Helvetica Neue"/>
                <a:cs typeface="Helvetica Neue"/>
              </a:rPr>
              <a:t>parts</a:t>
            </a:r>
            <a:endParaRPr lang="en-US" sz="4800" dirty="0">
              <a:solidFill>
                <a:schemeClr val="bg1"/>
              </a:solidFill>
              <a:latin typeface="Helvetica Neue"/>
              <a:cs typeface="Helvetica Neue"/>
            </a:endParaRPr>
          </a:p>
        </p:txBody>
      </p:sp>
      <p:sp>
        <p:nvSpPr>
          <p:cNvPr id="4" name="Rectangle 3"/>
          <p:cNvSpPr/>
          <p:nvPr/>
        </p:nvSpPr>
        <p:spPr>
          <a:xfrm>
            <a:off x="-1" y="1"/>
            <a:ext cx="9263529" cy="6962588"/>
          </a:xfrm>
          <a:prstGeom prst="rect">
            <a:avLst/>
          </a:prstGeom>
          <a:solidFill>
            <a:srgbClr val="E59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dirty="0">
              <a:latin typeface="Helvetica Neue Light"/>
              <a:cs typeface="Helvetica Neue Light"/>
            </a:endParaRPr>
          </a:p>
        </p:txBody>
      </p:sp>
      <p:sp>
        <p:nvSpPr>
          <p:cNvPr id="3" name="Content Placeholder 2"/>
          <p:cNvSpPr>
            <a:spLocks noGrp="1"/>
          </p:cNvSpPr>
          <p:nvPr>
            <p:ph idx="1"/>
          </p:nvPr>
        </p:nvSpPr>
        <p:spPr>
          <a:xfrm>
            <a:off x="-29882" y="1688353"/>
            <a:ext cx="9144000" cy="5169648"/>
          </a:xfrm>
        </p:spPr>
        <p:txBody>
          <a:bodyPr/>
          <a:lstStyle/>
          <a:p>
            <a:pPr algn="ctr"/>
            <a:r>
              <a:rPr lang="en-US" dirty="0" smtClean="0"/>
              <a:t/>
            </a:r>
            <a:br>
              <a:rPr lang="en-US" dirty="0" smtClean="0"/>
            </a:br>
            <a:r>
              <a:rPr lang="en-US" dirty="0" smtClean="0"/>
              <a:t>How </a:t>
            </a:r>
            <a:r>
              <a:rPr lang="en-US" dirty="0"/>
              <a:t>big</a:t>
            </a:r>
            <a:r>
              <a:rPr lang="en-US" dirty="0" smtClean="0"/>
              <a:t>?</a:t>
            </a:r>
            <a:endParaRPr lang="en-US" dirty="0"/>
          </a:p>
        </p:txBody>
      </p:sp>
    </p:spTree>
    <p:extLst>
      <p:ext uri="{BB962C8B-B14F-4D97-AF65-F5344CB8AC3E}">
        <p14:creationId xmlns:p14="http://schemas.microsoft.com/office/powerpoint/2010/main" val="153059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174" y="1376086"/>
            <a:ext cx="7918825" cy="5481914"/>
          </a:xfrm>
        </p:spPr>
        <p:txBody>
          <a:bodyPr/>
          <a:lstStyle/>
          <a:p>
            <a:r>
              <a:rPr lang="en-US" dirty="0"/>
              <a:t>These successes can </a:t>
            </a:r>
            <a:br>
              <a:rPr lang="en-US" dirty="0"/>
            </a:br>
            <a:r>
              <a:rPr lang="en-US" dirty="0"/>
              <a:t>translate into </a:t>
            </a:r>
            <a:r>
              <a:rPr lang="en-US" b="1" dirty="0" smtClean="0"/>
              <a:t>local </a:t>
            </a:r>
            <a:br>
              <a:rPr lang="en-US" b="1" dirty="0" smtClean="0"/>
            </a:br>
            <a:r>
              <a:rPr lang="en-US" b="1" dirty="0" smtClean="0"/>
              <a:t>prosperity</a:t>
            </a:r>
            <a:r>
              <a:rPr lang="en-US" b="1" dirty="0"/>
              <a:t>.</a:t>
            </a:r>
            <a:endParaRPr lang="en-US" b="1" i="1" dirty="0"/>
          </a:p>
        </p:txBody>
      </p:sp>
    </p:spTree>
    <p:extLst>
      <p:ext uri="{BB962C8B-B14F-4D97-AF65-F5344CB8AC3E}">
        <p14:creationId xmlns:p14="http://schemas.microsoft.com/office/powerpoint/2010/main" val="296892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FF"/>
                </a:solidFill>
              </a:rPr>
              <a:t>Every dollar spent locally equals</a:t>
            </a:r>
            <a:br>
              <a:rPr lang="en-US" dirty="0">
                <a:solidFill>
                  <a:srgbClr val="FFFFFF"/>
                </a:solidFill>
              </a:rPr>
            </a:br>
            <a:r>
              <a:rPr lang="en-US" dirty="0">
                <a:solidFill>
                  <a:srgbClr val="FFFFFF"/>
                </a:solidFill>
              </a:rPr>
              <a:t>$1.86 added to the economy.</a:t>
            </a:r>
            <a:br>
              <a:rPr lang="en-US" dirty="0">
                <a:solidFill>
                  <a:srgbClr val="FFFFFF"/>
                </a:solidFill>
              </a:rPr>
            </a:br>
            <a:endParaRPr lang="en-US" dirty="0"/>
          </a:p>
        </p:txBody>
      </p:sp>
      <p:sp>
        <p:nvSpPr>
          <p:cNvPr id="4" name="Content Placeholder 3"/>
          <p:cNvSpPr>
            <a:spLocks noGrp="1"/>
          </p:cNvSpPr>
          <p:nvPr>
            <p:ph idx="1"/>
          </p:nvPr>
        </p:nvSpPr>
        <p:spPr/>
        <p:txBody>
          <a:bodyPr/>
          <a:lstStyle/>
          <a:p>
            <a:r>
              <a:rPr lang="en-US" sz="15000" dirty="0" smtClean="0"/>
              <a:t>$1=</a:t>
            </a:r>
            <a:r>
              <a:rPr lang="en-US" sz="7500" dirty="0" smtClean="0"/>
              <a:t> </a:t>
            </a:r>
            <a:r>
              <a:rPr lang="en-US" sz="15000" dirty="0" smtClean="0">
                <a:solidFill>
                  <a:srgbClr val="FFFFFF"/>
                </a:solidFill>
              </a:rPr>
              <a:t>$</a:t>
            </a:r>
            <a:r>
              <a:rPr lang="en-US" sz="15000" dirty="0">
                <a:solidFill>
                  <a:srgbClr val="FFFFFF"/>
                </a:solidFill>
              </a:rPr>
              <a:t>1.86</a:t>
            </a:r>
            <a:endParaRPr lang="en-US" sz="15000" dirty="0"/>
          </a:p>
        </p:txBody>
      </p:sp>
      <p:sp>
        <p:nvSpPr>
          <p:cNvPr id="9" name="Text Placeholder 8"/>
          <p:cNvSpPr>
            <a:spLocks noGrp="1"/>
          </p:cNvSpPr>
          <p:nvPr>
            <p:ph type="body" idx="10"/>
          </p:nvPr>
        </p:nvSpPr>
        <p:spPr/>
        <p:txBody>
          <a:bodyPr/>
          <a:lstStyle/>
          <a:p>
            <a:r>
              <a:rPr lang="en-US" dirty="0" err="1"/>
              <a:t>Ecotrust</a:t>
            </a:r>
            <a:endParaRPr lang="en-US" dirty="0"/>
          </a:p>
        </p:txBody>
      </p:sp>
    </p:spTree>
    <p:extLst>
      <p:ext uri="{BB962C8B-B14F-4D97-AF65-F5344CB8AC3E}">
        <p14:creationId xmlns:p14="http://schemas.microsoft.com/office/powerpoint/2010/main" val="63189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Every job created by a district’s purchasing </a:t>
            </a:r>
            <a:br>
              <a:rPr lang="en-US" dirty="0"/>
            </a:br>
            <a:r>
              <a:rPr lang="en-US" dirty="0"/>
              <a:t>results in an overall increase of 2.43 jobs</a:t>
            </a:r>
            <a:r>
              <a:rPr lang="en-US" dirty="0" smtClean="0"/>
              <a:t>.</a:t>
            </a:r>
            <a:endParaRPr lang="en-US" dirty="0"/>
          </a:p>
        </p:txBody>
      </p:sp>
      <p:sp>
        <p:nvSpPr>
          <p:cNvPr id="4" name="Content Placeholder 3"/>
          <p:cNvSpPr>
            <a:spLocks noGrp="1"/>
          </p:cNvSpPr>
          <p:nvPr>
            <p:ph idx="1"/>
          </p:nvPr>
        </p:nvSpPr>
        <p:spPr/>
        <p:txBody>
          <a:bodyPr/>
          <a:lstStyle/>
          <a:p>
            <a:r>
              <a:rPr lang="en-US" sz="13000" spc="-300" dirty="0">
                <a:solidFill>
                  <a:srgbClr val="FFFFFF"/>
                </a:solidFill>
              </a:rPr>
              <a:t>1</a:t>
            </a:r>
            <a:r>
              <a:rPr lang="en-US" sz="7000" spc="-300" dirty="0">
                <a:solidFill>
                  <a:srgbClr val="FFFFFF"/>
                </a:solidFill>
              </a:rPr>
              <a:t>JOB =</a:t>
            </a:r>
            <a:r>
              <a:rPr lang="en-US" sz="7000" dirty="0">
                <a:solidFill>
                  <a:srgbClr val="FFFFFF"/>
                </a:solidFill>
              </a:rPr>
              <a:t> </a:t>
            </a:r>
            <a:r>
              <a:rPr lang="en-US" sz="13000" spc="-300" dirty="0">
                <a:solidFill>
                  <a:srgbClr val="FFFFFF"/>
                </a:solidFill>
              </a:rPr>
              <a:t>2.43</a:t>
            </a:r>
            <a:r>
              <a:rPr lang="en-US" sz="7000" spc="-300" dirty="0">
                <a:solidFill>
                  <a:srgbClr val="FFFFFF"/>
                </a:solidFill>
              </a:rPr>
              <a:t> </a:t>
            </a:r>
            <a:r>
              <a:rPr lang="en-US" sz="7000" spc="-300" dirty="0" smtClean="0">
                <a:solidFill>
                  <a:srgbClr val="FFFFFF"/>
                </a:solidFill>
              </a:rPr>
              <a:t>JOBS</a:t>
            </a:r>
            <a:endParaRPr lang="en-US" sz="7000" dirty="0"/>
          </a:p>
        </p:txBody>
      </p:sp>
      <p:sp>
        <p:nvSpPr>
          <p:cNvPr id="9" name="Text Placeholder 8"/>
          <p:cNvSpPr>
            <a:spLocks noGrp="1"/>
          </p:cNvSpPr>
          <p:nvPr>
            <p:ph type="body" idx="10"/>
          </p:nvPr>
        </p:nvSpPr>
        <p:spPr/>
        <p:txBody>
          <a:bodyPr/>
          <a:lstStyle/>
          <a:p>
            <a:r>
              <a:rPr lang="en-US" dirty="0" err="1"/>
              <a:t>Ecotrust</a:t>
            </a:r>
            <a:endParaRPr lang="en-US" dirty="0"/>
          </a:p>
        </p:txBody>
      </p:sp>
    </p:spTree>
    <p:extLst>
      <p:ext uri="{BB962C8B-B14F-4D97-AF65-F5344CB8AC3E}">
        <p14:creationId xmlns:p14="http://schemas.microsoft.com/office/powerpoint/2010/main" val="146754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power of healthy </a:t>
            </a:r>
            <a:r>
              <a:rPr lang="en-US" dirty="0" smtClean="0"/>
              <a:t>school meals </a:t>
            </a:r>
            <a:r>
              <a:rPr lang="en-US" dirty="0"/>
              <a:t>is </a:t>
            </a:r>
            <a:r>
              <a:rPr lang="en-US" dirty="0" smtClean="0"/>
              <a:t>well recognized by the </a:t>
            </a:r>
            <a:r>
              <a:rPr lang="en-US" b="1" dirty="0"/>
              <a:t>public</a:t>
            </a:r>
            <a:r>
              <a:rPr lang="en-US" dirty="0"/>
              <a:t>.</a:t>
            </a:r>
          </a:p>
        </p:txBody>
      </p:sp>
    </p:spTree>
    <p:extLst>
      <p:ext uri="{BB962C8B-B14F-4D97-AF65-F5344CB8AC3E}">
        <p14:creationId xmlns:p14="http://schemas.microsoft.com/office/powerpoint/2010/main" val="188977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0" y="1240123"/>
            <a:ext cx="9144000" cy="5169648"/>
          </a:xfrm>
        </p:spPr>
        <p:txBody>
          <a:bodyPr/>
          <a:lstStyle/>
          <a:p>
            <a:pPr>
              <a:lnSpc>
                <a:spcPct val="110000"/>
              </a:lnSpc>
            </a:pPr>
            <a:r>
              <a:rPr lang="en-US" sz="11000" dirty="0" smtClean="0"/>
              <a:t>2013</a:t>
            </a:r>
            <a:r>
              <a:rPr lang="en-US" dirty="0" smtClean="0"/>
              <a:t/>
            </a:r>
            <a:br>
              <a:rPr lang="en-US" dirty="0" smtClean="0"/>
            </a:br>
            <a:r>
              <a:rPr lang="en-US" dirty="0" smtClean="0"/>
              <a:t>K</a:t>
            </a:r>
            <a:r>
              <a:rPr lang="en-US" sz="6000" dirty="0" smtClean="0"/>
              <a:t>aiser Permanente Survey</a:t>
            </a:r>
            <a:endParaRPr lang="en-US" sz="6000" dirty="0"/>
          </a:p>
        </p:txBody>
      </p:sp>
    </p:spTree>
    <p:extLst>
      <p:ext uri="{BB962C8B-B14F-4D97-AF65-F5344CB8AC3E}">
        <p14:creationId xmlns:p14="http://schemas.microsoft.com/office/powerpoint/2010/main" val="368956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64_percent.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64%</a:t>
            </a:r>
            <a:endParaRPr lang="en-US" dirty="0"/>
          </a:p>
        </p:txBody>
      </p:sp>
      <p:sp>
        <p:nvSpPr>
          <p:cNvPr id="3" name="Text Placeholder 2"/>
          <p:cNvSpPr>
            <a:spLocks noGrp="1"/>
          </p:cNvSpPr>
          <p:nvPr>
            <p:ph type="body" idx="1"/>
          </p:nvPr>
        </p:nvSpPr>
        <p:spPr/>
        <p:txBody>
          <a:bodyPr/>
          <a:lstStyle/>
          <a:p>
            <a:r>
              <a:rPr lang="en-US" dirty="0">
                <a:solidFill>
                  <a:srgbClr val="7F7F7F"/>
                </a:solidFill>
              </a:rPr>
              <a:t>Adults who agree schools should take </a:t>
            </a:r>
            <a:br>
              <a:rPr lang="en-US" dirty="0">
                <a:solidFill>
                  <a:srgbClr val="7F7F7F"/>
                </a:solidFill>
              </a:rPr>
            </a:br>
            <a:r>
              <a:rPr lang="en-US" dirty="0">
                <a:solidFill>
                  <a:srgbClr val="7F7F7F"/>
                </a:solidFill>
              </a:rPr>
              <a:t>a </a:t>
            </a:r>
            <a:r>
              <a:rPr lang="en-US" b="1" dirty="0">
                <a:solidFill>
                  <a:srgbClr val="7F7F7F"/>
                </a:solidFill>
              </a:rPr>
              <a:t>major</a:t>
            </a:r>
            <a:r>
              <a:rPr lang="en-US" dirty="0">
                <a:solidFill>
                  <a:srgbClr val="7F7F7F"/>
                </a:solidFill>
              </a:rPr>
              <a:t> role in reducing </a:t>
            </a:r>
            <a:r>
              <a:rPr lang="en-US" dirty="0" smtClean="0">
                <a:solidFill>
                  <a:srgbClr val="7F7F7F"/>
                </a:solidFill>
              </a:rPr>
              <a:t>obesity</a:t>
            </a:r>
            <a:endParaRPr lang="en-US" dirty="0">
              <a:solidFill>
                <a:srgbClr val="7F7F7F"/>
              </a:solidFill>
            </a:endParaRPr>
          </a:p>
        </p:txBody>
      </p:sp>
      <p:sp>
        <p:nvSpPr>
          <p:cNvPr id="5" name="Text Placeholder 4"/>
          <p:cNvSpPr>
            <a:spLocks noGrp="1"/>
          </p:cNvSpPr>
          <p:nvPr>
            <p:ph type="body" idx="10"/>
          </p:nvPr>
        </p:nvSpPr>
        <p:spPr/>
        <p:txBody>
          <a:bodyPr/>
          <a:lstStyle/>
          <a:p>
            <a:r>
              <a:rPr lang="en-US" dirty="0"/>
              <a:t>Kaiser </a:t>
            </a:r>
            <a:r>
              <a:rPr lang="en-US" dirty="0" smtClean="0"/>
              <a:t>Permanente</a:t>
            </a:r>
            <a:endParaRPr lang="en-US" dirty="0"/>
          </a:p>
        </p:txBody>
      </p:sp>
    </p:spTree>
    <p:extLst>
      <p:ext uri="{BB962C8B-B14F-4D97-AF65-F5344CB8AC3E}">
        <p14:creationId xmlns:p14="http://schemas.microsoft.com/office/powerpoint/2010/main" val="287401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78_percent.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78%</a:t>
            </a:r>
            <a:endParaRPr lang="en-US" dirty="0"/>
          </a:p>
        </p:txBody>
      </p:sp>
      <p:sp>
        <p:nvSpPr>
          <p:cNvPr id="3" name="Text Placeholder 2"/>
          <p:cNvSpPr>
            <a:spLocks noGrp="1"/>
          </p:cNvSpPr>
          <p:nvPr>
            <p:ph type="body" idx="1"/>
          </p:nvPr>
        </p:nvSpPr>
        <p:spPr/>
        <p:txBody>
          <a:bodyPr/>
          <a:lstStyle/>
          <a:p>
            <a:r>
              <a:rPr lang="en-US" dirty="0" smtClean="0">
                <a:solidFill>
                  <a:srgbClr val="7F7F7F"/>
                </a:solidFill>
              </a:rPr>
              <a:t>Adults </a:t>
            </a:r>
            <a:r>
              <a:rPr lang="en-US" dirty="0">
                <a:solidFill>
                  <a:srgbClr val="7F7F7F"/>
                </a:solidFill>
              </a:rPr>
              <a:t>who agree healthier school meals </a:t>
            </a:r>
            <a:br>
              <a:rPr lang="en-US" dirty="0">
                <a:solidFill>
                  <a:srgbClr val="7F7F7F"/>
                </a:solidFill>
              </a:rPr>
            </a:br>
            <a:r>
              <a:rPr lang="en-US" dirty="0">
                <a:solidFill>
                  <a:srgbClr val="7F7F7F"/>
                </a:solidFill>
              </a:rPr>
              <a:t>affect academic performance</a:t>
            </a:r>
          </a:p>
          <a:p>
            <a:endParaRPr lang="en-US" dirty="0"/>
          </a:p>
        </p:txBody>
      </p:sp>
      <p:sp>
        <p:nvSpPr>
          <p:cNvPr id="5" name="Text Placeholder 4"/>
          <p:cNvSpPr>
            <a:spLocks noGrp="1"/>
          </p:cNvSpPr>
          <p:nvPr>
            <p:ph type="body" idx="10"/>
          </p:nvPr>
        </p:nvSpPr>
        <p:spPr/>
        <p:txBody>
          <a:bodyPr/>
          <a:lstStyle/>
          <a:p>
            <a:r>
              <a:rPr lang="en-US" dirty="0"/>
              <a:t>Kaiser </a:t>
            </a:r>
            <a:r>
              <a:rPr lang="en-US" dirty="0" smtClean="0"/>
              <a:t>Permanente</a:t>
            </a:r>
            <a:endParaRPr lang="en-US" dirty="0"/>
          </a:p>
        </p:txBody>
      </p:sp>
    </p:spTree>
    <p:extLst>
      <p:ext uri="{BB962C8B-B14F-4D97-AF65-F5344CB8AC3E}">
        <p14:creationId xmlns:p14="http://schemas.microsoft.com/office/powerpoint/2010/main" val="415879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88_percent.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88%</a:t>
            </a:r>
            <a:endParaRPr lang="en-US" dirty="0"/>
          </a:p>
        </p:txBody>
      </p:sp>
      <p:sp>
        <p:nvSpPr>
          <p:cNvPr id="3" name="Text Placeholder 2"/>
          <p:cNvSpPr>
            <a:spLocks noGrp="1"/>
          </p:cNvSpPr>
          <p:nvPr>
            <p:ph type="body" idx="1"/>
          </p:nvPr>
        </p:nvSpPr>
        <p:spPr/>
        <p:txBody>
          <a:bodyPr/>
          <a:lstStyle/>
          <a:p>
            <a:r>
              <a:rPr lang="en-US" dirty="0"/>
              <a:t>Adults who favor new USDA </a:t>
            </a:r>
            <a:br>
              <a:rPr lang="en-US" dirty="0"/>
            </a:br>
            <a:r>
              <a:rPr lang="en-US" dirty="0"/>
              <a:t>meal standards </a:t>
            </a:r>
          </a:p>
          <a:p>
            <a:endParaRPr lang="en-US" dirty="0"/>
          </a:p>
        </p:txBody>
      </p:sp>
      <p:sp>
        <p:nvSpPr>
          <p:cNvPr id="7" name="Text Placeholder 6"/>
          <p:cNvSpPr>
            <a:spLocks noGrp="1"/>
          </p:cNvSpPr>
          <p:nvPr>
            <p:ph type="body" idx="10"/>
          </p:nvPr>
        </p:nvSpPr>
        <p:spPr/>
        <p:txBody>
          <a:bodyPr/>
          <a:lstStyle/>
          <a:p>
            <a:r>
              <a:rPr lang="en-US" dirty="0"/>
              <a:t>Kaiser </a:t>
            </a:r>
            <a:r>
              <a:rPr lang="en-US" dirty="0" smtClean="0"/>
              <a:t>Permanente</a:t>
            </a:r>
            <a:endParaRPr lang="en-US" dirty="0"/>
          </a:p>
        </p:txBody>
      </p:sp>
    </p:spTree>
    <p:extLst>
      <p:ext uri="{BB962C8B-B14F-4D97-AF65-F5344CB8AC3E}">
        <p14:creationId xmlns:p14="http://schemas.microsoft.com/office/powerpoint/2010/main" val="132509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Some communities have</a:t>
            </a:r>
            <a:br>
              <a:rPr lang="en-US" dirty="0"/>
            </a:br>
            <a:r>
              <a:rPr lang="en-US" dirty="0"/>
              <a:t>used this support to </a:t>
            </a:r>
            <a:r>
              <a:rPr lang="en-US" dirty="0" smtClean="0"/>
              <a:t>advance </a:t>
            </a:r>
            <a:r>
              <a:rPr lang="en-US" b="1" dirty="0" smtClean="0"/>
              <a:t>successful </a:t>
            </a:r>
            <a:r>
              <a:rPr lang="en-US" b="1" dirty="0"/>
              <a:t>ballot measures.</a:t>
            </a:r>
          </a:p>
          <a:p>
            <a:endParaRPr lang="en-US" dirty="0"/>
          </a:p>
        </p:txBody>
      </p:sp>
    </p:spTree>
    <p:extLst>
      <p:ext uri="{BB962C8B-B14F-4D97-AF65-F5344CB8AC3E}">
        <p14:creationId xmlns:p14="http://schemas.microsoft.com/office/powerpoint/2010/main" val="269685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In fact, surveys have shown </a:t>
            </a:r>
            <a:r>
              <a:rPr lang="en-US" dirty="0" smtClean="0"/>
              <a:t>that </a:t>
            </a:r>
            <a:r>
              <a:rPr lang="en-US" dirty="0"/>
              <a:t>ballot measures are </a:t>
            </a:r>
            <a:r>
              <a:rPr lang="en-US" b="1" dirty="0"/>
              <a:t>more</a:t>
            </a:r>
            <a:br>
              <a:rPr lang="en-US" b="1" dirty="0"/>
            </a:br>
            <a:r>
              <a:rPr lang="en-US" b="1" dirty="0"/>
              <a:t>attractive</a:t>
            </a:r>
            <a:r>
              <a:rPr lang="en-US" dirty="0"/>
              <a:t> when they </a:t>
            </a:r>
            <a:r>
              <a:rPr lang="en-US" dirty="0" smtClean="0"/>
              <a:t>include provisions </a:t>
            </a:r>
            <a:r>
              <a:rPr lang="en-US" dirty="0"/>
              <a:t>for improved </a:t>
            </a:r>
            <a:r>
              <a:rPr lang="en-US" dirty="0" smtClean="0"/>
              <a:t/>
            </a:r>
            <a:br>
              <a:rPr lang="en-US" dirty="0" smtClean="0"/>
            </a:br>
            <a:r>
              <a:rPr lang="en-US" dirty="0" smtClean="0"/>
              <a:t>school </a:t>
            </a:r>
            <a:r>
              <a:rPr lang="en-US" dirty="0"/>
              <a:t>meals.</a:t>
            </a:r>
          </a:p>
        </p:txBody>
      </p:sp>
      <p:sp>
        <p:nvSpPr>
          <p:cNvPr id="4" name="Text Placeholder 3"/>
          <p:cNvSpPr>
            <a:spLocks noGrp="1"/>
          </p:cNvSpPr>
          <p:nvPr>
            <p:ph type="body" idx="10"/>
          </p:nvPr>
        </p:nvSpPr>
        <p:spPr/>
        <p:txBody>
          <a:bodyPr/>
          <a:lstStyle/>
          <a:p>
            <a:r>
              <a:rPr lang="en-US" dirty="0">
                <a:solidFill>
                  <a:srgbClr val="EDA121"/>
                </a:solidFill>
              </a:rPr>
              <a:t>Center for </a:t>
            </a:r>
            <a:r>
              <a:rPr lang="en-US" dirty="0" err="1" smtClean="0">
                <a:solidFill>
                  <a:srgbClr val="EDA121"/>
                </a:solidFill>
              </a:rPr>
              <a:t>Ecoliteracy</a:t>
            </a:r>
            <a:endParaRPr lang="en-US" dirty="0">
              <a:solidFill>
                <a:srgbClr val="EDA121"/>
              </a:solidFill>
            </a:endParaRPr>
          </a:p>
        </p:txBody>
      </p:sp>
    </p:spTree>
    <p:extLst>
      <p:ext uri="{BB962C8B-B14F-4D97-AF65-F5344CB8AC3E}">
        <p14:creationId xmlns:p14="http://schemas.microsoft.com/office/powerpoint/2010/main" val="49996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School is the biggest restaurant chain in every city and every town. Only nobody knows it.</a:t>
            </a:r>
            <a:endParaRPr lang="en-US" dirty="0"/>
          </a:p>
        </p:txBody>
      </p:sp>
      <p:sp>
        <p:nvSpPr>
          <p:cNvPr id="5" name="Content Placeholder 4"/>
          <p:cNvSpPr>
            <a:spLocks noGrp="1"/>
          </p:cNvSpPr>
          <p:nvPr>
            <p:ph idx="10"/>
          </p:nvPr>
        </p:nvSpPr>
        <p:spPr/>
        <p:txBody>
          <a:bodyPr/>
          <a:lstStyle/>
          <a:p>
            <a:r>
              <a:rPr lang="en-US" dirty="0"/>
              <a:t>David </a:t>
            </a:r>
            <a:r>
              <a:rPr lang="en-US" dirty="0" err="1"/>
              <a:t>Binkle</a:t>
            </a:r>
            <a:endParaRPr lang="en-US" dirty="0"/>
          </a:p>
          <a:p>
            <a:r>
              <a:rPr lang="en-US" dirty="0" smtClean="0"/>
              <a:t>Director</a:t>
            </a:r>
            <a:r>
              <a:rPr lang="en-US" dirty="0"/>
              <a:t>, Food Service</a:t>
            </a:r>
          </a:p>
          <a:p>
            <a:r>
              <a:rPr lang="en-US" dirty="0"/>
              <a:t>Los Angeles Unified School District</a:t>
            </a:r>
          </a:p>
          <a:p>
            <a:endParaRPr lang="en-US" dirty="0"/>
          </a:p>
        </p:txBody>
      </p:sp>
    </p:spTree>
    <p:extLst>
      <p:ext uri="{BB962C8B-B14F-4D97-AF65-F5344CB8AC3E}">
        <p14:creationId xmlns:p14="http://schemas.microsoft.com/office/powerpoint/2010/main" val="226656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r>
            <a:br>
              <a:rPr lang="en-US" dirty="0" smtClean="0"/>
            </a:br>
            <a:r>
              <a:rPr lang="en-US" dirty="0"/>
              <a:t>Here’s an example</a:t>
            </a:r>
            <a:r>
              <a:rPr lang="en-US" dirty="0" smtClean="0"/>
              <a:t>…</a:t>
            </a:r>
            <a:endParaRPr lang="en-US" dirty="0"/>
          </a:p>
        </p:txBody>
      </p:sp>
    </p:spTree>
    <p:extLst>
      <p:ext uri="{BB962C8B-B14F-4D97-AF65-F5344CB8AC3E}">
        <p14:creationId xmlns:p14="http://schemas.microsoft.com/office/powerpoint/2010/main" val="296455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174" y="1376086"/>
            <a:ext cx="7156825" cy="5481914"/>
          </a:xfrm>
        </p:spPr>
        <p:txBody>
          <a:bodyPr/>
          <a:lstStyle/>
          <a:p>
            <a:r>
              <a:rPr lang="en-US" dirty="0"/>
              <a:t>In 2012, Oakland schools</a:t>
            </a:r>
            <a:br>
              <a:rPr lang="en-US" dirty="0"/>
            </a:br>
            <a:r>
              <a:rPr lang="en-US" dirty="0"/>
              <a:t>sought funding for </a:t>
            </a:r>
            <a:r>
              <a:rPr lang="en-US" dirty="0" smtClean="0"/>
              <a:t>improved facilities</a:t>
            </a:r>
            <a:r>
              <a:rPr lang="en-US" dirty="0"/>
              <a:t>, including </a:t>
            </a:r>
            <a:r>
              <a:rPr lang="en-US" dirty="0" smtClean="0"/>
              <a:t>a </a:t>
            </a:r>
            <a:r>
              <a:rPr lang="en-US" b="1" dirty="0" smtClean="0"/>
              <a:t>new central kitchen, education center, </a:t>
            </a:r>
            <a:r>
              <a:rPr lang="en-US" dirty="0"/>
              <a:t>and</a:t>
            </a:r>
            <a:r>
              <a:rPr lang="en-US" b="1" dirty="0"/>
              <a:t> a </a:t>
            </a:r>
            <a:r>
              <a:rPr lang="en-US" b="1" dirty="0" smtClean="0"/>
              <a:t>1.5-acre campus </a:t>
            </a:r>
            <a:r>
              <a:rPr lang="en-US" b="1" dirty="0"/>
              <a:t>farm</a:t>
            </a:r>
            <a:r>
              <a:rPr lang="en-US" b="1" dirty="0" smtClean="0"/>
              <a:t>.</a:t>
            </a:r>
            <a:endParaRPr lang="en-US" b="1" dirty="0"/>
          </a:p>
        </p:txBody>
      </p:sp>
    </p:spTree>
    <p:extLst>
      <p:ext uri="{BB962C8B-B14F-4D97-AF65-F5344CB8AC3E}">
        <p14:creationId xmlns:p14="http://schemas.microsoft.com/office/powerpoint/2010/main" val="111062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a:r>
            <a:br>
              <a:rPr lang="en-US" dirty="0" smtClean="0"/>
            </a:br>
            <a:r>
              <a:rPr lang="en-US" dirty="0"/>
              <a:t>It was called </a:t>
            </a:r>
            <a:r>
              <a:rPr lang="en-US" b="1" dirty="0"/>
              <a:t>Measure J</a:t>
            </a:r>
            <a:r>
              <a:rPr lang="en-US" b="1" dirty="0" smtClean="0"/>
              <a:t>.</a:t>
            </a:r>
            <a:endParaRPr lang="en-US" b="1" dirty="0"/>
          </a:p>
        </p:txBody>
      </p:sp>
    </p:spTree>
    <p:extLst>
      <p:ext uri="{BB962C8B-B14F-4D97-AF65-F5344CB8AC3E}">
        <p14:creationId xmlns:p14="http://schemas.microsoft.com/office/powerpoint/2010/main" val="323351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FF"/>
                </a:solidFill>
              </a:rPr>
              <a:t>to improve school facilities in </a:t>
            </a:r>
            <a:r>
              <a:rPr lang="en-US" dirty="0" smtClean="0">
                <a:solidFill>
                  <a:srgbClr val="FFFFFF"/>
                </a:solidFill>
              </a:rPr>
              <a:t>Oakland</a:t>
            </a:r>
            <a:endParaRPr lang="en-US" dirty="0"/>
          </a:p>
        </p:txBody>
      </p:sp>
      <p:sp>
        <p:nvSpPr>
          <p:cNvPr id="4" name="Content Placeholder 3"/>
          <p:cNvSpPr>
            <a:spLocks noGrp="1"/>
          </p:cNvSpPr>
          <p:nvPr>
            <p:ph idx="1"/>
          </p:nvPr>
        </p:nvSpPr>
        <p:spPr/>
        <p:txBody>
          <a:bodyPr/>
          <a:lstStyle/>
          <a:p>
            <a:r>
              <a:rPr lang="en-US" sz="15000" dirty="0">
                <a:solidFill>
                  <a:srgbClr val="FFFFFF"/>
                </a:solidFill>
              </a:rPr>
              <a:t>$475</a:t>
            </a:r>
            <a:r>
              <a:rPr lang="en-US" sz="8000" dirty="0">
                <a:solidFill>
                  <a:srgbClr val="FFFFFF"/>
                </a:solidFill>
              </a:rPr>
              <a:t> </a:t>
            </a:r>
            <a:r>
              <a:rPr lang="en-US" sz="8000" dirty="0" smtClean="0">
                <a:solidFill>
                  <a:srgbClr val="FFFFFF"/>
                </a:solidFill>
              </a:rPr>
              <a:t>MILLION</a:t>
            </a:r>
            <a:endParaRPr lang="en-US" sz="8000" dirty="0">
              <a:solidFill>
                <a:srgbClr val="FFFFFF"/>
              </a:solidFill>
            </a:endParaRPr>
          </a:p>
        </p:txBody>
      </p:sp>
    </p:spTree>
    <p:extLst>
      <p:ext uri="{BB962C8B-B14F-4D97-AF65-F5344CB8AC3E}">
        <p14:creationId xmlns:p14="http://schemas.microsoft.com/office/powerpoint/2010/main" val="300609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FF"/>
                </a:solidFill>
              </a:rPr>
              <a:t>percent by which measure J passed</a:t>
            </a:r>
          </a:p>
        </p:txBody>
      </p:sp>
      <p:sp>
        <p:nvSpPr>
          <p:cNvPr id="4" name="Content Placeholder 3"/>
          <p:cNvSpPr>
            <a:spLocks noGrp="1"/>
          </p:cNvSpPr>
          <p:nvPr>
            <p:ph idx="1"/>
          </p:nvPr>
        </p:nvSpPr>
        <p:spPr/>
        <p:txBody>
          <a:bodyPr/>
          <a:lstStyle/>
          <a:p>
            <a:r>
              <a:rPr lang="en-US" dirty="0">
                <a:solidFill>
                  <a:srgbClr val="FFFFFF"/>
                </a:solidFill>
              </a:rPr>
              <a:t>83.6</a:t>
            </a:r>
            <a:r>
              <a:rPr lang="en-US" dirty="0" smtClean="0">
                <a:solidFill>
                  <a:srgbClr val="FFFFFF"/>
                </a:solidFill>
              </a:rPr>
              <a:t>%</a:t>
            </a:r>
            <a:endParaRPr lang="en-US" sz="9600" dirty="0">
              <a:solidFill>
                <a:srgbClr val="FFFFFF"/>
              </a:solidFill>
            </a:endParaRPr>
          </a:p>
        </p:txBody>
      </p:sp>
    </p:spTree>
    <p:extLst>
      <p:ext uri="{BB962C8B-B14F-4D97-AF65-F5344CB8AC3E}">
        <p14:creationId xmlns:p14="http://schemas.microsoft.com/office/powerpoint/2010/main" val="205060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89533"/>
            <a:ext cx="9144000" cy="5169648"/>
          </a:xfrm>
        </p:spPr>
        <p:txBody>
          <a:bodyPr/>
          <a:lstStyle/>
          <a:p>
            <a:r>
              <a:rPr lang="en-US" dirty="0"/>
              <a:t/>
            </a:r>
            <a:br>
              <a:rPr lang="en-US" dirty="0"/>
            </a:br>
            <a:r>
              <a:rPr lang="en-US" dirty="0" smtClean="0"/>
              <a:t>It’s </a:t>
            </a:r>
            <a:r>
              <a:rPr lang="en-US" dirty="0"/>
              <a:t>a huge success and </a:t>
            </a:r>
            <a:br>
              <a:rPr lang="en-US" dirty="0"/>
            </a:br>
            <a:r>
              <a:rPr lang="en-US" dirty="0"/>
              <a:t>a vision we all can share</a:t>
            </a:r>
            <a:r>
              <a:rPr lang="en-US" dirty="0" smtClean="0"/>
              <a:t>.</a:t>
            </a:r>
            <a:endParaRPr lang="en-US" dirty="0"/>
          </a:p>
        </p:txBody>
      </p:sp>
    </p:spTree>
    <p:extLst>
      <p:ext uri="{BB962C8B-B14F-4D97-AF65-F5344CB8AC3E}">
        <p14:creationId xmlns:p14="http://schemas.microsoft.com/office/powerpoint/2010/main" val="9421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r>
            <a:br>
              <a:rPr lang="en-US" dirty="0" smtClean="0"/>
            </a:br>
            <a:r>
              <a:rPr lang="en-US" dirty="0" smtClean="0"/>
              <a:t>Healthy </a:t>
            </a:r>
            <a:r>
              <a:rPr lang="en-US" dirty="0"/>
              <a:t>children. </a:t>
            </a:r>
          </a:p>
        </p:txBody>
      </p:sp>
    </p:spTree>
    <p:extLst>
      <p:ext uri="{BB962C8B-B14F-4D97-AF65-F5344CB8AC3E}">
        <p14:creationId xmlns:p14="http://schemas.microsoft.com/office/powerpoint/2010/main" val="325609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r>
            <a:br>
              <a:rPr lang="en-US" dirty="0" smtClean="0"/>
            </a:br>
            <a:r>
              <a:rPr lang="en-US" dirty="0"/>
              <a:t>Improved learning outcomes</a:t>
            </a:r>
            <a:r>
              <a:rPr lang="en-US" dirty="0" smtClean="0"/>
              <a:t>.</a:t>
            </a:r>
            <a:endParaRPr lang="en-US" dirty="0"/>
          </a:p>
        </p:txBody>
      </p:sp>
    </p:spTree>
    <p:extLst>
      <p:ext uri="{BB962C8B-B14F-4D97-AF65-F5344CB8AC3E}">
        <p14:creationId xmlns:p14="http://schemas.microsoft.com/office/powerpoint/2010/main" val="194879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4592"/>
            <a:ext cx="9144000" cy="5169648"/>
          </a:xfrm>
        </p:spPr>
        <p:txBody>
          <a:bodyPr/>
          <a:lstStyle/>
          <a:p>
            <a:r>
              <a:rPr lang="en-US" dirty="0" smtClean="0"/>
              <a:t/>
            </a:r>
            <a:br>
              <a:rPr lang="en-US" dirty="0" smtClean="0"/>
            </a:br>
            <a:r>
              <a:rPr lang="en-US" dirty="0" smtClean="0"/>
              <a:t>Healthier </a:t>
            </a:r>
            <a:r>
              <a:rPr lang="en-US" dirty="0"/>
              <a:t>local economies,</a:t>
            </a:r>
            <a:br>
              <a:rPr lang="en-US" dirty="0"/>
            </a:br>
            <a:r>
              <a:rPr lang="en-US" dirty="0"/>
              <a:t>including more jobs</a:t>
            </a:r>
            <a:r>
              <a:rPr lang="en-US" dirty="0" smtClean="0"/>
              <a:t>.</a:t>
            </a:r>
            <a:endParaRPr lang="en-US" dirty="0"/>
          </a:p>
        </p:txBody>
      </p:sp>
    </p:spTree>
    <p:extLst>
      <p:ext uri="{BB962C8B-B14F-4D97-AF65-F5344CB8AC3E}">
        <p14:creationId xmlns:p14="http://schemas.microsoft.com/office/powerpoint/2010/main" val="285673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More prudent use of our</a:t>
            </a:r>
            <a:br>
              <a:rPr lang="en-US" dirty="0"/>
            </a:br>
            <a:r>
              <a:rPr lang="en-US" dirty="0"/>
              <a:t>resources, including</a:t>
            </a:r>
            <a:br>
              <a:rPr lang="en-US" dirty="0"/>
            </a:br>
            <a:r>
              <a:rPr lang="en-US" dirty="0"/>
              <a:t>natural resources</a:t>
            </a:r>
            <a:r>
              <a:rPr lang="en-US" dirty="0" smtClean="0"/>
              <a:t>.</a:t>
            </a:r>
            <a:endParaRPr lang="en-US" dirty="0"/>
          </a:p>
        </p:txBody>
      </p:sp>
    </p:spTree>
    <p:extLst>
      <p:ext uri="{BB962C8B-B14F-4D97-AF65-F5344CB8AC3E}">
        <p14:creationId xmlns:p14="http://schemas.microsoft.com/office/powerpoint/2010/main" val="83614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28589"/>
            <a:ext cx="9144000" cy="5169648"/>
          </a:xfrm>
        </p:spPr>
        <p:txBody>
          <a:bodyPr/>
          <a:lstStyle/>
          <a:p>
            <a:r>
              <a:rPr lang="en-US" dirty="0" smtClean="0"/>
              <a:t/>
            </a:r>
            <a:br>
              <a:rPr lang="en-US" dirty="0" smtClean="0"/>
            </a:br>
            <a:r>
              <a:rPr lang="en-US" dirty="0" smtClean="0"/>
              <a:t>What </a:t>
            </a:r>
            <a:r>
              <a:rPr lang="en-US" dirty="0"/>
              <a:t>do the </a:t>
            </a:r>
            <a:r>
              <a:rPr lang="en-US" b="1" dirty="0"/>
              <a:t>numbers</a:t>
            </a:r>
            <a:r>
              <a:rPr lang="en-US" dirty="0"/>
              <a:t> </a:t>
            </a:r>
            <a:br>
              <a:rPr lang="en-US" dirty="0"/>
            </a:br>
            <a:r>
              <a:rPr lang="en-US" dirty="0"/>
              <a:t>look like?</a:t>
            </a:r>
          </a:p>
        </p:txBody>
      </p:sp>
    </p:spTree>
    <p:extLst>
      <p:ext uri="{BB962C8B-B14F-4D97-AF65-F5344CB8AC3E}">
        <p14:creationId xmlns:p14="http://schemas.microsoft.com/office/powerpoint/2010/main" val="245755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And the opportunity to make </a:t>
            </a:r>
            <a:br>
              <a:rPr lang="en-US" dirty="0"/>
            </a:br>
            <a:r>
              <a:rPr lang="en-US" dirty="0"/>
              <a:t>a real and lasting </a:t>
            </a:r>
            <a:br>
              <a:rPr lang="en-US" dirty="0"/>
            </a:br>
            <a:r>
              <a:rPr lang="en-US" dirty="0"/>
              <a:t>contribution</a:t>
            </a:r>
            <a:br>
              <a:rPr lang="en-US" dirty="0"/>
            </a:br>
            <a:r>
              <a:rPr lang="en-US" dirty="0"/>
              <a:t>to the future</a:t>
            </a:r>
            <a:r>
              <a:rPr lang="en-US" dirty="0" smtClean="0"/>
              <a:t>.</a:t>
            </a:r>
            <a:endParaRPr lang="en-US" dirty="0"/>
          </a:p>
        </p:txBody>
      </p:sp>
    </p:spTree>
    <p:extLst>
      <p:ext uri="{BB962C8B-B14F-4D97-AF65-F5344CB8AC3E}">
        <p14:creationId xmlns:p14="http://schemas.microsoft.com/office/powerpoint/2010/main" val="283781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1499" y="3501433"/>
            <a:ext cx="7067961" cy="523220"/>
          </a:xfrm>
          <a:prstGeom prst="rect">
            <a:avLst/>
          </a:prstGeom>
          <a:noFill/>
        </p:spPr>
        <p:txBody>
          <a:bodyPr wrap="none" rtlCol="0">
            <a:spAutoFit/>
          </a:bodyPr>
          <a:lstStyle/>
          <a:p>
            <a:r>
              <a:rPr lang="en-US" sz="2800" spc="300" dirty="0">
                <a:solidFill>
                  <a:srgbClr val="FFFFFF"/>
                </a:solidFill>
              </a:rPr>
              <a:t>b</a:t>
            </a:r>
            <a:r>
              <a:rPr lang="en-US" sz="2800" spc="300" dirty="0" smtClean="0">
                <a:solidFill>
                  <a:srgbClr val="FFFFFF"/>
                </a:solidFill>
              </a:rPr>
              <a:t>arrels of oil to make one automobile</a:t>
            </a:r>
            <a:endParaRPr lang="en-US" sz="2800" spc="300" dirty="0">
              <a:solidFill>
                <a:srgbClr val="FFFFFF"/>
              </a:solidFill>
            </a:endParaRPr>
          </a:p>
        </p:txBody>
      </p:sp>
      <p:sp>
        <p:nvSpPr>
          <p:cNvPr id="2" name="Rectangle 1"/>
          <p:cNvSpPr/>
          <p:nvPr/>
        </p:nvSpPr>
        <p:spPr>
          <a:xfrm>
            <a:off x="0" y="0"/>
            <a:ext cx="9144000" cy="6858000"/>
          </a:xfrm>
          <a:prstGeom prst="rect">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making_the_case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181178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cel_logo_vert_green.ai"/>
          <p:cNvPicPr>
            <a:picLocks noChangeAspect="1"/>
          </p:cNvPicPr>
          <p:nvPr/>
        </p:nvPicPr>
        <p:blipFill rotWithShape="1">
          <a:blip r:embed="rId2">
            <a:extLst>
              <a:ext uri="{28A0092B-C50C-407E-A947-70E740481C1C}">
                <a14:useLocalDpi xmlns:a14="http://schemas.microsoft.com/office/drawing/2010/main" val="0"/>
              </a:ext>
            </a:extLst>
          </a:blip>
          <a:srcRect l="23946" t="18724" r="29505" b="20223"/>
          <a:stretch/>
        </p:blipFill>
        <p:spPr>
          <a:xfrm>
            <a:off x="2973294" y="806820"/>
            <a:ext cx="3302000" cy="3346824"/>
          </a:xfrm>
          <a:prstGeom prst="rect">
            <a:avLst/>
          </a:prstGeom>
        </p:spPr>
      </p:pic>
      <p:sp>
        <p:nvSpPr>
          <p:cNvPr id="7" name="Content Placeholder 6"/>
          <p:cNvSpPr>
            <a:spLocks noGrp="1"/>
          </p:cNvSpPr>
          <p:nvPr>
            <p:ph idx="1"/>
          </p:nvPr>
        </p:nvSpPr>
        <p:spPr>
          <a:xfrm>
            <a:off x="1225175" y="1376087"/>
            <a:ext cx="6887884" cy="4436031"/>
          </a:xfrm>
        </p:spPr>
        <p:txBody>
          <a:bodyPr/>
          <a:lstStyle/>
          <a:p>
            <a:endParaRPr lang="en-US" dirty="0" smtClean="0"/>
          </a:p>
          <a:p>
            <a:endParaRPr lang="en-US" dirty="0"/>
          </a:p>
          <a:p>
            <a:endParaRPr lang="en-US" dirty="0" smtClean="0"/>
          </a:p>
          <a:p>
            <a:endParaRPr lang="en-US" dirty="0"/>
          </a:p>
          <a:p>
            <a:pPr algn="ctr"/>
            <a:endParaRPr lang="en-US" sz="1800" dirty="0" smtClean="0">
              <a:solidFill>
                <a:schemeClr val="tx1">
                  <a:lumMod val="50000"/>
                  <a:lumOff val="50000"/>
                </a:schemeClr>
              </a:solidFill>
            </a:endParaRPr>
          </a:p>
          <a:p>
            <a:pPr algn="ctr"/>
            <a:r>
              <a:rPr lang="en-US" sz="1800" dirty="0" smtClean="0">
                <a:solidFill>
                  <a:schemeClr val="tx1">
                    <a:lumMod val="50000"/>
                    <a:lumOff val="50000"/>
                  </a:schemeClr>
                </a:solidFill>
              </a:rPr>
              <a:t>With thanks to the Center for Ecoliteracy</a:t>
            </a:r>
          </a:p>
          <a:p>
            <a:pPr algn="ctr"/>
            <a:r>
              <a:rPr lang="en-US" sz="1800" b="1" dirty="0" err="1" smtClean="0">
                <a:solidFill>
                  <a:schemeClr val="tx1">
                    <a:lumMod val="50000"/>
                    <a:lumOff val="50000"/>
                  </a:schemeClr>
                </a:solidFill>
              </a:rPr>
              <a:t>www.ecoliteracy.org</a:t>
            </a:r>
            <a:endParaRPr lang="en-US" sz="1800" b="1" dirty="0">
              <a:solidFill>
                <a:schemeClr val="tx1">
                  <a:lumMod val="50000"/>
                  <a:lumOff val="50000"/>
                </a:schemeClr>
              </a:solidFill>
            </a:endParaRPr>
          </a:p>
        </p:txBody>
      </p:sp>
    </p:spTree>
    <p:extLst>
      <p:ext uri="{BB962C8B-B14F-4D97-AF65-F5344CB8AC3E}">
        <p14:creationId xmlns:p14="http://schemas.microsoft.com/office/powerpoint/2010/main" val="306508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making_the_case_breakfast_lunch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
        <p:nvSpPr>
          <p:cNvPr id="6" name="TextBox 5"/>
          <p:cNvSpPr txBox="1"/>
          <p:nvPr/>
        </p:nvSpPr>
        <p:spPr>
          <a:xfrm>
            <a:off x="4283764" y="6291136"/>
            <a:ext cx="838691" cy="369332"/>
          </a:xfrm>
          <a:prstGeom prst="rect">
            <a:avLst/>
          </a:prstGeom>
          <a:noFill/>
        </p:spPr>
        <p:txBody>
          <a:bodyPr wrap="none" rtlCol="0">
            <a:spAutoFit/>
          </a:bodyPr>
          <a:lstStyle/>
          <a:p>
            <a:r>
              <a:rPr lang="en-US" dirty="0" smtClean="0">
                <a:solidFill>
                  <a:schemeClr val="bg1"/>
                </a:solidFill>
                <a:latin typeface="Helvetica"/>
                <a:cs typeface="Helvetica"/>
              </a:rPr>
              <a:t>USDA</a:t>
            </a:r>
            <a:endParaRPr lang="en-US" dirty="0">
              <a:solidFill>
                <a:schemeClr val="bg1"/>
              </a:solidFill>
              <a:latin typeface="Helvetica"/>
              <a:cs typeface="Helvetica"/>
            </a:endParaRPr>
          </a:p>
        </p:txBody>
      </p:sp>
    </p:spTree>
    <p:extLst>
      <p:ext uri="{BB962C8B-B14F-4D97-AF65-F5344CB8AC3E}">
        <p14:creationId xmlns:p14="http://schemas.microsoft.com/office/powerpoint/2010/main" val="37011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35%</a:t>
            </a:r>
          </a:p>
        </p:txBody>
      </p:sp>
      <p:sp>
        <p:nvSpPr>
          <p:cNvPr id="17" name="Title 16"/>
          <p:cNvSpPr>
            <a:spLocks noGrp="1"/>
          </p:cNvSpPr>
          <p:nvPr>
            <p:ph type="ctrTitle"/>
          </p:nvPr>
        </p:nvSpPr>
        <p:spPr/>
        <p:txBody>
          <a:bodyPr>
            <a:normAutofit/>
          </a:bodyPr>
          <a:lstStyle/>
          <a:p>
            <a:r>
              <a:rPr lang="en-US" dirty="0"/>
              <a:t>Percent </a:t>
            </a:r>
            <a:r>
              <a:rPr lang="en-US" dirty="0" smtClean="0"/>
              <a:t>of daily </a:t>
            </a:r>
            <a:r>
              <a:rPr lang="en-US" dirty="0"/>
              <a:t>calories </a:t>
            </a:r>
            <a:r>
              <a:rPr lang="en-US" dirty="0" smtClean="0"/>
              <a:t>that an average </a:t>
            </a:r>
            <a:r>
              <a:rPr lang="en-US" dirty="0"/>
              <a:t>child </a:t>
            </a:r>
            <a:r>
              <a:rPr lang="en-US" dirty="0" smtClean="0"/>
              <a:t>eats at </a:t>
            </a:r>
            <a:r>
              <a:rPr lang="en-US" dirty="0"/>
              <a:t>school</a:t>
            </a:r>
          </a:p>
        </p:txBody>
      </p:sp>
      <p:sp>
        <p:nvSpPr>
          <p:cNvPr id="15" name="Text Placeholder 14"/>
          <p:cNvSpPr>
            <a:spLocks noGrp="1"/>
          </p:cNvSpPr>
          <p:nvPr>
            <p:ph type="body" idx="10"/>
          </p:nvPr>
        </p:nvSpPr>
        <p:spPr>
          <a:prstGeom prst="rect">
            <a:avLst/>
          </a:prstGeom>
        </p:spPr>
        <p:txBody>
          <a:bodyPr>
            <a:normAutofit/>
          </a:bodyPr>
          <a:lstStyle/>
          <a:p>
            <a:r>
              <a:rPr lang="en-US" dirty="0"/>
              <a:t>Action for Healthy Kids</a:t>
            </a:r>
          </a:p>
        </p:txBody>
      </p:sp>
    </p:spTree>
    <p:extLst>
      <p:ext uri="{BB962C8B-B14F-4D97-AF65-F5344CB8AC3E}">
        <p14:creationId xmlns:p14="http://schemas.microsoft.com/office/powerpoint/2010/main" val="184765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50%+</a:t>
            </a:r>
          </a:p>
        </p:txBody>
      </p:sp>
      <p:sp>
        <p:nvSpPr>
          <p:cNvPr id="2" name="Title 1"/>
          <p:cNvSpPr>
            <a:spLocks noGrp="1"/>
          </p:cNvSpPr>
          <p:nvPr>
            <p:ph type="ctrTitle"/>
          </p:nvPr>
        </p:nvSpPr>
        <p:spPr/>
        <p:txBody>
          <a:bodyPr/>
          <a:lstStyle/>
          <a:p>
            <a:r>
              <a:rPr lang="en-US" dirty="0"/>
              <a:t>Many children get more than half </a:t>
            </a:r>
            <a:br>
              <a:rPr lang="en-US" dirty="0"/>
            </a:br>
            <a:r>
              <a:rPr lang="en-US" dirty="0"/>
              <a:t>of their calories at school.</a:t>
            </a:r>
          </a:p>
        </p:txBody>
      </p:sp>
      <p:sp>
        <p:nvSpPr>
          <p:cNvPr id="9" name="Text Placeholder 8"/>
          <p:cNvSpPr>
            <a:spLocks noGrp="1"/>
          </p:cNvSpPr>
          <p:nvPr>
            <p:ph type="body" idx="10"/>
          </p:nvPr>
        </p:nvSpPr>
        <p:spPr>
          <a:prstGeom prst="rect">
            <a:avLst/>
          </a:prstGeom>
        </p:spPr>
        <p:txBody>
          <a:bodyPr/>
          <a:lstStyle/>
          <a:p>
            <a:r>
              <a:rPr lang="en-US" dirty="0"/>
              <a:t>Journal of the American Dietary Association</a:t>
            </a:r>
          </a:p>
        </p:txBody>
      </p:sp>
    </p:spTree>
    <p:extLst>
      <p:ext uri="{BB962C8B-B14F-4D97-AF65-F5344CB8AC3E}">
        <p14:creationId xmlns:p14="http://schemas.microsoft.com/office/powerpoint/2010/main" val="45939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asic tex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3600" dirty="0" smtClean="0">
            <a:solidFill>
              <a:schemeClr val="bg1"/>
            </a:solidFill>
            <a:latin typeface="Helvetica"/>
            <a:cs typeface="Helvetica"/>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52189</TotalTime>
  <Words>1740</Words>
  <Application>Microsoft Macintosh PowerPoint</Application>
  <PresentationFormat>On-screen Show (4:3)</PresentationFormat>
  <Paragraphs>263</Paragraphs>
  <Slides>62</Slides>
  <Notes>61</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basic text master</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of daily calories that an average child eats at school</vt:lpstr>
      <vt:lpstr>Many children get more than half  of their calories at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Number of Americans who lived in food insecure households in 2012 </vt:lpstr>
      <vt:lpstr>Number of children who lived in food insecure households in 2012</vt:lpstr>
      <vt:lpstr>1 out of 5</vt:lpstr>
      <vt:lpstr>PowerPoint Presentation</vt:lpstr>
      <vt:lpstr>PowerPoint Presentation</vt:lpstr>
      <vt:lpstr>Americans are overweight or obese</vt:lpstr>
      <vt:lpstr>In some communities it’s half.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 dollar spent locally equals $1.86 added to the economy. </vt:lpstr>
      <vt:lpstr>Every job created by a district’s purchasing  results in an overall increase of 2.43 jobs.</vt:lpstr>
      <vt:lpstr>PowerPoint Presentation</vt:lpstr>
      <vt:lpstr>PowerPoint Presentation</vt:lpstr>
      <vt:lpstr>64%</vt:lpstr>
      <vt:lpstr>78%</vt:lpstr>
      <vt:lpstr>88%</vt:lpstr>
      <vt:lpstr>PowerPoint Presentation</vt:lpstr>
      <vt:lpstr>PowerPoint Presentation</vt:lpstr>
      <vt:lpstr>PowerPoint Presentation</vt:lpstr>
      <vt:lpstr>PowerPoint Presentation</vt:lpstr>
      <vt:lpstr>PowerPoint Presentation</vt:lpstr>
      <vt:lpstr>to improve school facilities in Oakland</vt:lpstr>
      <vt:lpstr>percent by which measure J passed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 for Ecoliteracy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Brown</dc:creator>
  <cp:lastModifiedBy>Alexa Norstad</cp:lastModifiedBy>
  <cp:revision>788</cp:revision>
  <cp:lastPrinted>2014-01-28T21:07:30Z</cp:lastPrinted>
  <dcterms:created xsi:type="dcterms:W3CDTF">2013-02-24T23:41:53Z</dcterms:created>
  <dcterms:modified xsi:type="dcterms:W3CDTF">2014-08-25T16:21:43Z</dcterms:modified>
</cp:coreProperties>
</file>